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Lst>
  <p:sldSz cx="18288000" cy="10287000"/>
  <p:notesSz cx="6858000" cy="9144000"/>
  <p:embeddedFontLst>
    <p:embeddedFont>
      <p:font typeface="Raleway" charset="1" panose="020B0503030101060003"/>
      <p:regular r:id="rId6"/>
    </p:embeddedFont>
    <p:embeddedFont>
      <p:font typeface="Raleway Bold" charset="1" panose="020B0803030101060003"/>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Open Sans" charset="1" panose="020B0606030504020204"/>
      <p:regular r:id="rId16"/>
    </p:embeddedFont>
    <p:embeddedFont>
      <p:font typeface="Open Sans Bold" charset="1" panose="020B0806030504020204"/>
      <p:regular r:id="rId17"/>
    </p:embeddedFont>
    <p:embeddedFont>
      <p:font typeface="Open Sans Italics" charset="1" panose="020B0606030504020204"/>
      <p:regular r:id="rId18"/>
    </p:embeddedFont>
    <p:embeddedFont>
      <p:font typeface="Open Sans Bold Italics" charset="1" panose="020B0806030504020204"/>
      <p:regular r:id="rId19"/>
    </p:embeddedFont>
    <p:embeddedFont>
      <p:font typeface="Lato" charset="1" panose="020F0502020204030203"/>
      <p:regular r:id="rId20"/>
    </p:embeddedFont>
    <p:embeddedFont>
      <p:font typeface="Lato Bold" charset="1" panose="020F0502020204030203"/>
      <p:regular r:id="rId21"/>
    </p:embeddedFont>
    <p:embeddedFont>
      <p:font typeface="Lato Italics" charset="1" panose="020F0502020204030203"/>
      <p:regular r:id="rId22"/>
    </p:embeddedFont>
    <p:embeddedFont>
      <p:font typeface="Lato Bold Italics" charset="1" panose="020F0502020204030203"/>
      <p:regular r:id="rId23"/>
    </p:embeddedFont>
    <p:embeddedFont>
      <p:font typeface="Poppins" charset="1" panose="00000500000000000000"/>
      <p:regular r:id="rId24"/>
    </p:embeddedFont>
    <p:embeddedFont>
      <p:font typeface="Poppins Bold" charset="1" panose="00000800000000000000"/>
      <p:regular r:id="rId25"/>
    </p:embeddedFont>
    <p:embeddedFont>
      <p:font typeface="Poppins Italics" charset="1" panose="00000500000000000000"/>
      <p:regular r:id="rId26"/>
    </p:embeddedFont>
    <p:embeddedFont>
      <p:font typeface="Poppins Bold Italics" charset="1" panose="00000800000000000000"/>
      <p:regular r:id="rId27"/>
    </p:embeddedFont>
    <p:embeddedFont>
      <p:font typeface="Canva Sans" charset="1" panose="020B0503030501040103"/>
      <p:regular r:id="rId28"/>
    </p:embeddedFont>
    <p:embeddedFont>
      <p:font typeface="Canva Sans Bold" charset="1" panose="020B0803030501040103"/>
      <p:regular r:id="rId29"/>
    </p:embeddedFont>
    <p:embeddedFont>
      <p:font typeface="Canva Sans Italics" charset="1" panose="020B0503030501040103"/>
      <p:regular r:id="rId30"/>
    </p:embeddedFont>
    <p:embeddedFont>
      <p:font typeface="Canva Sans Bold Italics" charset="1" panose="020B08030305010401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jpeg" Type="http://schemas.openxmlformats.org/officeDocument/2006/relationships/image"/><Relationship Id="rId5" Target="../media/image6.png" Type="http://schemas.openxmlformats.org/officeDocument/2006/relationships/image"/><Relationship Id="rId6" Target="../media/image7.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6.png" Type="http://schemas.openxmlformats.org/officeDocument/2006/relationships/image"/><Relationship Id="rId8" Target="../media/image7.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6.png" Type="http://schemas.openxmlformats.org/officeDocument/2006/relationships/image"/><Relationship Id="rId6" Target="../media/image7.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6.png" Type="http://schemas.openxmlformats.org/officeDocument/2006/relationships/image"/><Relationship Id="rId6" Target="../media/image7.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gif" Type="http://schemas.openxmlformats.org/officeDocument/2006/relationships/image"/><Relationship Id="rId15" Target="../media/image23.png" Type="http://schemas.openxmlformats.org/officeDocument/2006/relationships/image"/><Relationship Id="rId2" Target="../media/image10.gif"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gif"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30.png" Type="http://schemas.openxmlformats.org/officeDocument/2006/relationships/image"/><Relationship Id="rId15" Target="../media/image31.png" Type="http://schemas.openxmlformats.org/officeDocument/2006/relationships/image"/><Relationship Id="rId16" Target="../media/image23.png" Type="http://schemas.openxmlformats.org/officeDocument/2006/relationships/image"/><Relationship Id="rId17" Target="../media/image6.png" Type="http://schemas.openxmlformats.org/officeDocument/2006/relationships/image"/><Relationship Id="rId18" Target="../media/image7.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jpe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9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703636" cy="102870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2426325" y="4425325"/>
            <a:ext cx="7909400" cy="7909400"/>
          </a:xfrm>
          <a:prstGeom prst="rect">
            <a:avLst/>
          </a:prstGeom>
        </p:spPr>
      </p:pic>
      <p:pic>
        <p:nvPicPr>
          <p:cNvPr name="Picture 4" id="4"/>
          <p:cNvPicPr>
            <a:picLocks noChangeAspect="true"/>
          </p:cNvPicPr>
          <p:nvPr/>
        </p:nvPicPr>
        <p:blipFill>
          <a:blip r:embed="rId4">
            <a:alphaModFix amt="78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true" rot="0">
            <a:off x="12036025" y="1833515"/>
            <a:ext cx="2649366" cy="2649366"/>
          </a:xfrm>
          <a:prstGeom prst="rect">
            <a:avLst/>
          </a:prstGeom>
        </p:spPr>
      </p:pic>
      <p:pic>
        <p:nvPicPr>
          <p:cNvPr name="Picture 5" id="5"/>
          <p:cNvPicPr>
            <a:picLocks noChangeAspect="true"/>
          </p:cNvPicPr>
          <p:nvPr/>
        </p:nvPicPr>
        <p:blipFill>
          <a:blip r:embed="rId4">
            <a:alphaModFix amt="47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true" rot="0">
            <a:off x="15156950" y="421891"/>
            <a:ext cx="1626418" cy="1626418"/>
          </a:xfrm>
          <a:prstGeom prst="rect">
            <a:avLst/>
          </a:prstGeom>
        </p:spPr>
      </p:pic>
      <p:sp>
        <p:nvSpPr>
          <p:cNvPr name="TextBox 6" id="6"/>
          <p:cNvSpPr txBox="true"/>
          <p:nvPr/>
        </p:nvSpPr>
        <p:spPr>
          <a:xfrm rot="0">
            <a:off x="1028700" y="3383105"/>
            <a:ext cx="8729241" cy="1331965"/>
          </a:xfrm>
          <a:prstGeom prst="rect">
            <a:avLst/>
          </a:prstGeom>
        </p:spPr>
        <p:txBody>
          <a:bodyPr anchor="t" rtlCol="false" tIns="0" lIns="0" bIns="0" rIns="0">
            <a:spAutoFit/>
          </a:bodyPr>
          <a:lstStyle/>
          <a:p>
            <a:pPr>
              <a:lnSpc>
                <a:spcPts val="5334"/>
              </a:lnSpc>
              <a:spcBef>
                <a:spcPct val="0"/>
              </a:spcBef>
            </a:pPr>
            <a:r>
              <a:rPr lang="en-US" sz="3810">
                <a:solidFill>
                  <a:srgbClr val="FFFFFF"/>
                </a:solidFill>
                <a:latin typeface="Lato"/>
              </a:rPr>
              <a:t>Smart Mask Detection System through CCTV feeds.</a:t>
            </a:r>
          </a:p>
        </p:txBody>
      </p:sp>
      <p:grpSp>
        <p:nvGrpSpPr>
          <p:cNvPr name="Group 7" id="7"/>
          <p:cNvGrpSpPr>
            <a:grpSpLocks noChangeAspect="true"/>
          </p:cNvGrpSpPr>
          <p:nvPr/>
        </p:nvGrpSpPr>
        <p:grpSpPr>
          <a:xfrm rot="0">
            <a:off x="9144000" y="1504632"/>
            <a:ext cx="10337520" cy="10297139"/>
            <a:chOff x="0" y="0"/>
            <a:chExt cx="6502400" cy="6477000"/>
          </a:xfrm>
        </p:grpSpPr>
        <p:sp>
          <p:nvSpPr>
            <p:cNvPr name="Freeform 8" id="8"/>
            <p:cNvSpPr/>
            <p:nvPr/>
          </p:nvSpPr>
          <p:spPr>
            <a:xfrm>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256" r="-22256" t="0" b="0"/>
              </a:stretch>
            </a:blipFill>
          </p:spPr>
        </p:sp>
        <p:sp>
          <p:nvSpPr>
            <p:cNvPr name="Freeform 9" id="9"/>
            <p:cNvSpPr/>
            <p:nvPr/>
          </p:nvSpPr>
          <p:spPr>
            <a:xfrm>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7F8FA"/>
            </a:solidFill>
          </p:spPr>
        </p:sp>
      </p:grpSp>
      <p:pic>
        <p:nvPicPr>
          <p:cNvPr name="Picture 10" id="10"/>
          <p:cNvPicPr>
            <a:picLocks noChangeAspect="true"/>
          </p:cNvPicPr>
          <p:nvPr/>
        </p:nvPicPr>
        <p:blipFill>
          <a:blip r:embed="rId7"/>
          <a:srcRect l="0" t="0" r="2039" b="2039"/>
          <a:stretch>
            <a:fillRect/>
          </a:stretch>
        </p:blipFill>
        <p:spPr>
          <a:xfrm flipH="false" flipV="false" rot="0">
            <a:off x="-38100" y="7713328"/>
            <a:ext cx="4575417" cy="2573672"/>
          </a:xfrm>
          <a:prstGeom prst="rect">
            <a:avLst/>
          </a:prstGeom>
        </p:spPr>
      </p:pic>
      <p:pic>
        <p:nvPicPr>
          <p:cNvPr name="Picture 11" id="11"/>
          <p:cNvPicPr>
            <a:picLocks noChangeAspect="true"/>
          </p:cNvPicPr>
          <p:nvPr/>
        </p:nvPicPr>
        <p:blipFill>
          <a:blip r:embed="rId8"/>
          <a:srcRect l="16885" t="12379" r="544" b="64820"/>
          <a:stretch>
            <a:fillRect/>
          </a:stretch>
        </p:blipFill>
        <p:spPr>
          <a:xfrm flipH="false" flipV="false" rot="0">
            <a:off x="3980193" y="8722741"/>
            <a:ext cx="3879010" cy="1071118"/>
          </a:xfrm>
          <a:prstGeom prst="rect">
            <a:avLst/>
          </a:prstGeom>
        </p:spPr>
      </p:pic>
      <p:sp>
        <p:nvSpPr>
          <p:cNvPr name="TextBox 12" id="12"/>
          <p:cNvSpPr txBox="true"/>
          <p:nvPr/>
        </p:nvSpPr>
        <p:spPr>
          <a:xfrm rot="0">
            <a:off x="1280392" y="866775"/>
            <a:ext cx="9965593" cy="1311897"/>
          </a:xfrm>
          <a:prstGeom prst="rect">
            <a:avLst/>
          </a:prstGeom>
        </p:spPr>
        <p:txBody>
          <a:bodyPr anchor="t" rtlCol="false" tIns="0" lIns="0" bIns="0" rIns="0">
            <a:spAutoFit/>
          </a:bodyPr>
          <a:lstStyle/>
          <a:p>
            <a:pPr>
              <a:lnSpc>
                <a:spcPts val="10640"/>
              </a:lnSpc>
              <a:spcBef>
                <a:spcPct val="0"/>
              </a:spcBef>
            </a:pPr>
            <a:r>
              <a:rPr lang="en-US" sz="7600">
                <a:solidFill>
                  <a:srgbClr val="4B4594"/>
                </a:solidFill>
                <a:latin typeface="Raleway Bold"/>
              </a:rPr>
              <a:t>Project Andromeda</a:t>
            </a:r>
          </a:p>
        </p:txBody>
      </p:sp>
      <p:sp>
        <p:nvSpPr>
          <p:cNvPr name="TextBox 13" id="13"/>
          <p:cNvSpPr txBox="true"/>
          <p:nvPr/>
        </p:nvSpPr>
        <p:spPr>
          <a:xfrm rot="0">
            <a:off x="1028700" y="5802296"/>
            <a:ext cx="7168331" cy="706331"/>
          </a:xfrm>
          <a:prstGeom prst="rect">
            <a:avLst/>
          </a:prstGeom>
        </p:spPr>
        <p:txBody>
          <a:bodyPr anchor="t" rtlCol="false" tIns="0" lIns="0" bIns="0" rIns="0">
            <a:spAutoFit/>
          </a:bodyPr>
          <a:lstStyle/>
          <a:p>
            <a:pPr>
              <a:lnSpc>
                <a:spcPts val="2888"/>
              </a:lnSpc>
              <a:spcBef>
                <a:spcPct val="0"/>
              </a:spcBef>
            </a:pPr>
            <a:r>
              <a:rPr lang="en-US" sz="2063">
                <a:solidFill>
                  <a:srgbClr val="FFFFFF"/>
                </a:solidFill>
                <a:latin typeface="DM Sans"/>
              </a:rPr>
              <a:t>Detecting Mask(using face recognition) in crowds, at the school/office building entrance and other alerts.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9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50582"/>
            <a:ext cx="18243472" cy="10033909"/>
          </a:xfrm>
          <a:prstGeom prst="rect">
            <a:avLst/>
          </a:prstGeom>
        </p:spPr>
      </p:pic>
      <p:grpSp>
        <p:nvGrpSpPr>
          <p:cNvPr name="Group 3" id="3"/>
          <p:cNvGrpSpPr/>
          <p:nvPr/>
        </p:nvGrpSpPr>
        <p:grpSpPr>
          <a:xfrm rot="0">
            <a:off x="9357483" y="1718094"/>
            <a:ext cx="666545" cy="66654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B4594"/>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6" id="6"/>
          <p:cNvGrpSpPr>
            <a:grpSpLocks noChangeAspect="true"/>
          </p:cNvGrpSpPr>
          <p:nvPr/>
        </p:nvGrpSpPr>
        <p:grpSpPr>
          <a:xfrm rot="0">
            <a:off x="-1842084" y="1504632"/>
            <a:ext cx="10337520" cy="10297139"/>
            <a:chOff x="0" y="0"/>
            <a:chExt cx="6502400" cy="6477000"/>
          </a:xfrm>
        </p:grpSpPr>
        <p:sp>
          <p:nvSpPr>
            <p:cNvPr name="Freeform 7" id="7"/>
            <p:cNvSpPr/>
            <p:nvPr/>
          </p:nvSpPr>
          <p:spPr>
            <a:xfrm>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38492" r="-38492" t="0" b="0"/>
              </a:stretch>
            </a:blipFill>
          </p:spPr>
        </p:sp>
        <p:sp>
          <p:nvSpPr>
            <p:cNvPr name="Freeform 8" id="8"/>
            <p:cNvSpPr/>
            <p:nvPr/>
          </p:nvSpPr>
          <p:spPr>
            <a:xfrm>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4B4594"/>
            </a:solidFill>
          </p:spPr>
        </p:sp>
      </p:grpSp>
      <p:grpSp>
        <p:nvGrpSpPr>
          <p:cNvPr name="Group 9" id="9"/>
          <p:cNvGrpSpPr/>
          <p:nvPr/>
        </p:nvGrpSpPr>
        <p:grpSpPr>
          <a:xfrm rot="0">
            <a:off x="16379931" y="-1368006"/>
            <a:ext cx="3086100" cy="3086100"/>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9ECEA"/>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10298077" y="1371282"/>
            <a:ext cx="6494816" cy="1226820"/>
          </a:xfrm>
          <a:prstGeom prst="rect">
            <a:avLst/>
          </a:prstGeom>
        </p:spPr>
        <p:txBody>
          <a:bodyPr anchor="t" rtlCol="false" tIns="0" lIns="0" bIns="0" rIns="0">
            <a:spAutoFit/>
          </a:bodyPr>
          <a:lstStyle/>
          <a:p>
            <a:pPr>
              <a:lnSpc>
                <a:spcPts val="10080"/>
              </a:lnSpc>
              <a:spcBef>
                <a:spcPct val="0"/>
              </a:spcBef>
            </a:pPr>
            <a:r>
              <a:rPr lang="en-US" sz="7200">
                <a:solidFill>
                  <a:srgbClr val="FFFFFF"/>
                </a:solidFill>
                <a:latin typeface="DM Sans Bold"/>
              </a:rPr>
              <a:t>Future Plans</a:t>
            </a:r>
          </a:p>
        </p:txBody>
      </p:sp>
      <p:sp>
        <p:nvSpPr>
          <p:cNvPr name="TextBox 13" id="13"/>
          <p:cNvSpPr txBox="true"/>
          <p:nvPr/>
        </p:nvSpPr>
        <p:spPr>
          <a:xfrm rot="0">
            <a:off x="9700281" y="2927734"/>
            <a:ext cx="7092612" cy="5471596"/>
          </a:xfrm>
          <a:prstGeom prst="rect">
            <a:avLst/>
          </a:prstGeom>
        </p:spPr>
        <p:txBody>
          <a:bodyPr anchor="t" rtlCol="false" tIns="0" lIns="0" bIns="0" rIns="0">
            <a:spAutoFit/>
          </a:bodyPr>
          <a:lstStyle/>
          <a:p>
            <a:pPr marL="566684" indent="-283342" lvl="1">
              <a:lnSpc>
                <a:spcPts val="3674"/>
              </a:lnSpc>
              <a:buFont typeface="Arial"/>
              <a:buChar char="•"/>
            </a:pPr>
            <a:r>
              <a:rPr lang="en-US" sz="2624">
                <a:solidFill>
                  <a:srgbClr val="FFFFFF"/>
                </a:solidFill>
                <a:latin typeface="DM Sans"/>
              </a:rPr>
              <a:t>Acccording to my research, till now there are only two countries which have made a software which detects and reccognizes faces even when a person wears a mask. Our aim is to make such a software in India as well along with the additional features mentioned.</a:t>
            </a:r>
          </a:p>
          <a:p>
            <a:pPr>
              <a:lnSpc>
                <a:spcPts val="3674"/>
              </a:lnSpc>
            </a:pPr>
          </a:p>
          <a:p>
            <a:pPr marL="566684" indent="-283342" lvl="1">
              <a:lnSpc>
                <a:spcPts val="3674"/>
              </a:lnSpc>
              <a:buFont typeface="Arial"/>
              <a:buChar char="•"/>
            </a:pPr>
            <a:r>
              <a:rPr lang="en-US" sz="2624">
                <a:solidFill>
                  <a:srgbClr val="FFFFFF"/>
                </a:solidFill>
                <a:latin typeface="DM Sans"/>
              </a:rPr>
              <a:t>A feature which predicts the demography of any unknown person who passes in front of the desired CCTV and alerts the admin.</a:t>
            </a:r>
          </a:p>
        </p:txBody>
      </p:sp>
      <p:sp>
        <p:nvSpPr>
          <p:cNvPr name="TextBox 14" id="14"/>
          <p:cNvSpPr txBox="true"/>
          <p:nvPr/>
        </p:nvSpPr>
        <p:spPr>
          <a:xfrm rot="0">
            <a:off x="1877273" y="8001883"/>
            <a:ext cx="3261881" cy="763019"/>
          </a:xfrm>
          <a:prstGeom prst="rect">
            <a:avLst/>
          </a:prstGeom>
        </p:spPr>
        <p:txBody>
          <a:bodyPr anchor="t" rtlCol="false" tIns="0" lIns="0" bIns="0" rIns="0">
            <a:spAutoFit/>
          </a:bodyPr>
          <a:lstStyle/>
          <a:p>
            <a:pPr algn="ctr">
              <a:lnSpc>
                <a:spcPts val="6243"/>
              </a:lnSpc>
            </a:pPr>
            <a:r>
              <a:rPr lang="en-US" sz="4459">
                <a:solidFill>
                  <a:srgbClr val="2DDF2E"/>
                </a:solidFill>
                <a:latin typeface="Canva Sans"/>
              </a:rPr>
              <a:t>25, Male</a:t>
            </a:r>
          </a:p>
        </p:txBody>
      </p:sp>
      <p:sp>
        <p:nvSpPr>
          <p:cNvPr name="TextBox 15" id="15"/>
          <p:cNvSpPr txBox="true"/>
          <p:nvPr/>
        </p:nvSpPr>
        <p:spPr>
          <a:xfrm rot="0">
            <a:off x="2192302" y="2531427"/>
            <a:ext cx="2631823" cy="647870"/>
          </a:xfrm>
          <a:prstGeom prst="rect">
            <a:avLst/>
          </a:prstGeom>
        </p:spPr>
        <p:txBody>
          <a:bodyPr anchor="t" rtlCol="false" tIns="0" lIns="0" bIns="0" rIns="0">
            <a:spAutoFit/>
          </a:bodyPr>
          <a:lstStyle/>
          <a:p>
            <a:pPr algn="ctr">
              <a:lnSpc>
                <a:spcPts val="5385"/>
              </a:lnSpc>
            </a:pPr>
            <a:r>
              <a:rPr lang="en-US" sz="3846">
                <a:solidFill>
                  <a:srgbClr val="FF0000"/>
                </a:solidFill>
                <a:latin typeface="Canva Sans"/>
              </a:rPr>
              <a:t>36.8 °C</a:t>
            </a:r>
          </a:p>
        </p:txBody>
      </p:sp>
      <p:pic>
        <p:nvPicPr>
          <p:cNvPr name="Picture 16" id="16"/>
          <p:cNvPicPr>
            <a:picLocks noChangeAspect="true"/>
          </p:cNvPicPr>
          <p:nvPr/>
        </p:nvPicPr>
        <p:blipFill>
          <a:blip r:embed="rId5"/>
          <a:srcRect l="0" t="0" r="2039" b="2039"/>
          <a:stretch>
            <a:fillRect/>
          </a:stretch>
        </p:blipFill>
        <p:spPr>
          <a:xfrm flipH="false" flipV="false" rot="0">
            <a:off x="11809931" y="8232109"/>
            <a:ext cx="3648680" cy="2052382"/>
          </a:xfrm>
          <a:prstGeom prst="rect">
            <a:avLst/>
          </a:prstGeom>
        </p:spPr>
      </p:pic>
      <p:pic>
        <p:nvPicPr>
          <p:cNvPr name="Picture 17" id="17"/>
          <p:cNvPicPr>
            <a:picLocks noChangeAspect="true"/>
          </p:cNvPicPr>
          <p:nvPr/>
        </p:nvPicPr>
        <p:blipFill>
          <a:blip r:embed="rId6"/>
          <a:srcRect l="16885" t="12379" r="544" b="64820"/>
          <a:stretch>
            <a:fillRect/>
          </a:stretch>
        </p:blipFill>
        <p:spPr>
          <a:xfrm flipH="false" flipV="false" rot="0">
            <a:off x="15014331" y="9037068"/>
            <a:ext cx="3093328" cy="854166"/>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9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264" y="253091"/>
            <a:ext cx="18243472" cy="10033909"/>
          </a:xfrm>
          <a:prstGeom prst="rect">
            <a:avLst/>
          </a:prstGeom>
        </p:spPr>
      </p:pic>
      <p:grpSp>
        <p:nvGrpSpPr>
          <p:cNvPr name="Group 3" id="3"/>
          <p:cNvGrpSpPr>
            <a:grpSpLocks noChangeAspect="true"/>
          </p:cNvGrpSpPr>
          <p:nvPr/>
        </p:nvGrpSpPr>
        <p:grpSpPr>
          <a:xfrm rot="0">
            <a:off x="7551850" y="3659539"/>
            <a:ext cx="2543800" cy="2533863"/>
            <a:chOff x="0" y="0"/>
            <a:chExt cx="6502400" cy="6477000"/>
          </a:xfrm>
        </p:grpSpPr>
        <p:sp>
          <p:nvSpPr>
            <p:cNvPr name="Freeform 4" id="4"/>
            <p:cNvSpPr/>
            <p:nvPr/>
          </p:nvSpPr>
          <p:spPr>
            <a:xfrm>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r="223" t="0" b="0"/>
              </a:stretch>
            </a:blipFill>
          </p:spPr>
        </p:sp>
        <p:sp>
          <p:nvSpPr>
            <p:cNvPr name="Freeform 5" id="5"/>
            <p:cNvSpPr/>
            <p:nvPr/>
          </p:nvSpPr>
          <p:spPr>
            <a:xfrm>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4B4594"/>
            </a:solidFill>
          </p:spPr>
        </p:sp>
      </p:grpSp>
      <p:grpSp>
        <p:nvGrpSpPr>
          <p:cNvPr name="Group 6" id="6"/>
          <p:cNvGrpSpPr/>
          <p:nvPr/>
        </p:nvGrpSpPr>
        <p:grpSpPr>
          <a:xfrm rot="0">
            <a:off x="4964467" y="1926070"/>
            <a:ext cx="788693" cy="788693"/>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B4594"/>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2231515" y="1926070"/>
            <a:ext cx="788693" cy="788693"/>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B459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pic>
        <p:nvPicPr>
          <p:cNvPr name="Picture 12" id="12"/>
          <p:cNvPicPr>
            <a:picLocks noChangeAspect="true"/>
          </p:cNvPicPr>
          <p:nvPr/>
        </p:nvPicPr>
        <p:blipFill>
          <a:blip r:embed="rId5">
            <a:alphaModFix amt="44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163992">
            <a:off x="-91480" y="70791"/>
            <a:ext cx="2240359" cy="2852309"/>
          </a:xfrm>
          <a:prstGeom prst="rect">
            <a:avLst/>
          </a:prstGeom>
        </p:spPr>
      </p:pic>
      <p:pic>
        <p:nvPicPr>
          <p:cNvPr name="Picture 13" id="13"/>
          <p:cNvPicPr>
            <a:picLocks noChangeAspect="true"/>
          </p:cNvPicPr>
          <p:nvPr/>
        </p:nvPicPr>
        <p:blipFill>
          <a:blip r:embed="rId5">
            <a:alphaModFix amt="44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071946">
            <a:off x="16168586" y="-121816"/>
            <a:ext cx="2181428" cy="2777282"/>
          </a:xfrm>
          <a:prstGeom prst="rect">
            <a:avLst/>
          </a:prstGeom>
        </p:spPr>
      </p:pic>
      <p:sp>
        <p:nvSpPr>
          <p:cNvPr name="TextBox 14" id="14"/>
          <p:cNvSpPr txBox="true"/>
          <p:nvPr/>
        </p:nvSpPr>
        <p:spPr>
          <a:xfrm rot="0">
            <a:off x="7586360" y="6355594"/>
            <a:ext cx="2550294" cy="516362"/>
          </a:xfrm>
          <a:prstGeom prst="rect">
            <a:avLst/>
          </a:prstGeom>
        </p:spPr>
        <p:txBody>
          <a:bodyPr anchor="t" rtlCol="false" tIns="0" lIns="0" bIns="0" rIns="0">
            <a:spAutoFit/>
          </a:bodyPr>
          <a:lstStyle/>
          <a:p>
            <a:pPr algn="ctr">
              <a:lnSpc>
                <a:spcPts val="4254"/>
              </a:lnSpc>
              <a:spcBef>
                <a:spcPct val="0"/>
              </a:spcBef>
            </a:pPr>
            <a:r>
              <a:rPr lang="en-US" sz="3039">
                <a:solidFill>
                  <a:srgbClr val="FFFFFF"/>
                </a:solidFill>
                <a:latin typeface="DM Sans"/>
              </a:rPr>
              <a:t>Ripan Roy</a:t>
            </a:r>
          </a:p>
        </p:txBody>
      </p:sp>
      <p:sp>
        <p:nvSpPr>
          <p:cNvPr name="TextBox 15" id="15"/>
          <p:cNvSpPr txBox="true"/>
          <p:nvPr/>
        </p:nvSpPr>
        <p:spPr>
          <a:xfrm rot="0">
            <a:off x="7186182" y="7008094"/>
            <a:ext cx="3405166" cy="774190"/>
          </a:xfrm>
          <a:prstGeom prst="rect">
            <a:avLst/>
          </a:prstGeom>
        </p:spPr>
        <p:txBody>
          <a:bodyPr anchor="t" rtlCol="false" tIns="0" lIns="0" bIns="0" rIns="0">
            <a:spAutoFit/>
          </a:bodyPr>
          <a:lstStyle/>
          <a:p>
            <a:pPr algn="ctr">
              <a:lnSpc>
                <a:spcPts val="3128"/>
              </a:lnSpc>
            </a:pPr>
            <a:r>
              <a:rPr lang="en-US" sz="2234">
                <a:solidFill>
                  <a:srgbClr val="FFFFFF"/>
                </a:solidFill>
                <a:latin typeface="DM Sans"/>
              </a:rPr>
              <a:t>Techno India University</a:t>
            </a:r>
          </a:p>
          <a:p>
            <a:pPr algn="ctr">
              <a:lnSpc>
                <a:spcPts val="3128"/>
              </a:lnSpc>
              <a:spcBef>
                <a:spcPct val="0"/>
              </a:spcBef>
            </a:pPr>
            <a:r>
              <a:rPr lang="en-US" sz="2234">
                <a:solidFill>
                  <a:srgbClr val="FFFFFF"/>
                </a:solidFill>
                <a:latin typeface="DM Sans"/>
              </a:rPr>
              <a:t>B.Tech CSBS, 3rd year</a:t>
            </a:r>
          </a:p>
        </p:txBody>
      </p:sp>
      <p:sp>
        <p:nvSpPr>
          <p:cNvPr name="TextBox 16" id="16"/>
          <p:cNvSpPr txBox="true"/>
          <p:nvPr/>
        </p:nvSpPr>
        <p:spPr>
          <a:xfrm rot="0">
            <a:off x="5757747" y="1694527"/>
            <a:ext cx="6473768" cy="1127954"/>
          </a:xfrm>
          <a:prstGeom prst="rect">
            <a:avLst/>
          </a:prstGeom>
        </p:spPr>
        <p:txBody>
          <a:bodyPr anchor="t" rtlCol="false" tIns="0" lIns="0" bIns="0" rIns="0">
            <a:spAutoFit/>
          </a:bodyPr>
          <a:lstStyle/>
          <a:p>
            <a:pPr algn="ctr">
              <a:lnSpc>
                <a:spcPts val="9229"/>
              </a:lnSpc>
              <a:spcBef>
                <a:spcPct val="0"/>
              </a:spcBef>
            </a:pPr>
            <a:r>
              <a:rPr lang="en-US" sz="6592">
                <a:solidFill>
                  <a:srgbClr val="FFFFFF"/>
                </a:solidFill>
                <a:latin typeface="DM Sans Bold"/>
              </a:rPr>
              <a:t>Team Members</a:t>
            </a:r>
          </a:p>
        </p:txBody>
      </p:sp>
      <p:pic>
        <p:nvPicPr>
          <p:cNvPr name="Picture 17" id="17"/>
          <p:cNvPicPr>
            <a:picLocks noChangeAspect="true"/>
          </p:cNvPicPr>
          <p:nvPr/>
        </p:nvPicPr>
        <p:blipFill>
          <a:blip r:embed="rId7"/>
          <a:srcRect l="0" t="0" r="2039" b="2039"/>
          <a:stretch>
            <a:fillRect/>
          </a:stretch>
        </p:blipFill>
        <p:spPr>
          <a:xfrm flipH="false" flipV="false" rot="0">
            <a:off x="-242818" y="8234618"/>
            <a:ext cx="3648680" cy="2052382"/>
          </a:xfrm>
          <a:prstGeom prst="rect">
            <a:avLst/>
          </a:prstGeom>
        </p:spPr>
      </p:pic>
      <p:pic>
        <p:nvPicPr>
          <p:cNvPr name="Picture 18" id="18"/>
          <p:cNvPicPr>
            <a:picLocks noChangeAspect="true"/>
          </p:cNvPicPr>
          <p:nvPr/>
        </p:nvPicPr>
        <p:blipFill>
          <a:blip r:embed="rId8"/>
          <a:srcRect l="16885" t="12379" r="544" b="64820"/>
          <a:stretch>
            <a:fillRect/>
          </a:stretch>
        </p:blipFill>
        <p:spPr>
          <a:xfrm flipH="false" flipV="false" rot="0">
            <a:off x="2961582" y="9039577"/>
            <a:ext cx="3093328" cy="854166"/>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9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4528" y="3019224"/>
            <a:ext cx="18243472" cy="10033909"/>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837477" y="4425325"/>
            <a:ext cx="7909400" cy="7909400"/>
          </a:xfrm>
          <a:prstGeom prst="rect">
            <a:avLst/>
          </a:prstGeom>
        </p:spPr>
      </p:pic>
      <p:pic>
        <p:nvPicPr>
          <p:cNvPr name="Picture 4" id="4"/>
          <p:cNvPicPr>
            <a:picLocks noChangeAspect="true"/>
          </p:cNvPicPr>
          <p:nvPr/>
        </p:nvPicPr>
        <p:blipFill>
          <a:blip r:embed="rId4">
            <a:alphaModFix amt="78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true" rot="0">
            <a:off x="-1227777" y="1833515"/>
            <a:ext cx="2649366" cy="2649366"/>
          </a:xfrm>
          <a:prstGeom prst="rect">
            <a:avLst/>
          </a:prstGeom>
        </p:spPr>
      </p:pic>
      <p:pic>
        <p:nvPicPr>
          <p:cNvPr name="Picture 5" id="5"/>
          <p:cNvPicPr>
            <a:picLocks noChangeAspect="true"/>
          </p:cNvPicPr>
          <p:nvPr/>
        </p:nvPicPr>
        <p:blipFill>
          <a:blip r:embed="rId4">
            <a:alphaModFix amt="47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true" rot="0">
            <a:off x="1893148" y="421891"/>
            <a:ext cx="1626418" cy="1626418"/>
          </a:xfrm>
          <a:prstGeom prst="rect">
            <a:avLst/>
          </a:prstGeom>
        </p:spPr>
      </p:pic>
      <p:sp>
        <p:nvSpPr>
          <p:cNvPr name="TextBox 6" id="6"/>
          <p:cNvSpPr txBox="true"/>
          <p:nvPr/>
        </p:nvSpPr>
        <p:spPr>
          <a:xfrm rot="0">
            <a:off x="6711515" y="2176560"/>
            <a:ext cx="10309985" cy="2248765"/>
          </a:xfrm>
          <a:prstGeom prst="rect">
            <a:avLst/>
          </a:prstGeom>
        </p:spPr>
        <p:txBody>
          <a:bodyPr anchor="t" rtlCol="false" tIns="0" lIns="0" bIns="0" rIns="0">
            <a:spAutoFit/>
          </a:bodyPr>
          <a:lstStyle/>
          <a:p>
            <a:pPr>
              <a:lnSpc>
                <a:spcPts val="18327"/>
              </a:lnSpc>
              <a:spcBef>
                <a:spcPct val="0"/>
              </a:spcBef>
            </a:pPr>
            <a:r>
              <a:rPr lang="en-US" sz="13090">
                <a:solidFill>
                  <a:srgbClr val="FFFFFF"/>
                </a:solidFill>
                <a:latin typeface="Raleway Bold"/>
              </a:rPr>
              <a:t>Thank You</a:t>
            </a:r>
          </a:p>
        </p:txBody>
      </p:sp>
      <p:sp>
        <p:nvSpPr>
          <p:cNvPr name="TextBox 7" id="7"/>
          <p:cNvSpPr txBox="true"/>
          <p:nvPr/>
        </p:nvSpPr>
        <p:spPr>
          <a:xfrm rot="0">
            <a:off x="10560027" y="4580260"/>
            <a:ext cx="10309985" cy="1401644"/>
          </a:xfrm>
          <a:prstGeom prst="rect">
            <a:avLst/>
          </a:prstGeom>
        </p:spPr>
        <p:txBody>
          <a:bodyPr anchor="t" rtlCol="false" tIns="0" lIns="0" bIns="0" rIns="0">
            <a:spAutoFit/>
          </a:bodyPr>
          <a:lstStyle/>
          <a:p>
            <a:pPr>
              <a:lnSpc>
                <a:spcPts val="11469"/>
              </a:lnSpc>
              <a:spcBef>
                <a:spcPct val="0"/>
              </a:spcBef>
            </a:pPr>
            <a:r>
              <a:rPr lang="en-US" sz="8192">
                <a:solidFill>
                  <a:srgbClr val="FFFFFF"/>
                </a:solidFill>
                <a:latin typeface="Raleway Bold"/>
              </a:rPr>
              <a:t>For Watching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9EC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8418" y="1504632"/>
            <a:ext cx="18243472" cy="10033909"/>
          </a:xfrm>
          <a:prstGeom prst="rect">
            <a:avLst/>
          </a:prstGeom>
        </p:spPr>
      </p:pic>
      <p:grpSp>
        <p:nvGrpSpPr>
          <p:cNvPr name="Group 3" id="3"/>
          <p:cNvGrpSpPr/>
          <p:nvPr/>
        </p:nvGrpSpPr>
        <p:grpSpPr>
          <a:xfrm rot="0">
            <a:off x="1504632" y="1718094"/>
            <a:ext cx="666545" cy="66654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B4594"/>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6" id="6"/>
          <p:cNvGrpSpPr>
            <a:grpSpLocks noChangeAspect="true"/>
          </p:cNvGrpSpPr>
          <p:nvPr/>
        </p:nvGrpSpPr>
        <p:grpSpPr>
          <a:xfrm rot="0">
            <a:off x="9144000" y="1504632"/>
            <a:ext cx="10337520" cy="10297139"/>
            <a:chOff x="0" y="0"/>
            <a:chExt cx="6502400" cy="6477000"/>
          </a:xfrm>
        </p:grpSpPr>
        <p:sp>
          <p:nvSpPr>
            <p:cNvPr name="Freeform 7" id="7"/>
            <p:cNvSpPr/>
            <p:nvPr/>
          </p:nvSpPr>
          <p:spPr>
            <a:xfrm>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39553" r="-39553" t="0" b="0"/>
              </a:stretch>
            </a:blipFill>
          </p:spPr>
        </p:sp>
        <p:sp>
          <p:nvSpPr>
            <p:cNvPr name="Freeform 8" id="8"/>
            <p:cNvSpPr/>
            <p:nvPr/>
          </p:nvSpPr>
          <p:spPr>
            <a:xfrm>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4B4594"/>
            </a:solidFill>
          </p:spPr>
        </p:sp>
      </p:grpSp>
      <p:grpSp>
        <p:nvGrpSpPr>
          <p:cNvPr name="Group 9" id="9"/>
          <p:cNvGrpSpPr/>
          <p:nvPr/>
        </p:nvGrpSpPr>
        <p:grpSpPr>
          <a:xfrm rot="0">
            <a:off x="-1581468" y="-1368006"/>
            <a:ext cx="3086100" cy="3086100"/>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91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2353354" y="1371282"/>
            <a:ext cx="6017399" cy="1226820"/>
          </a:xfrm>
          <a:prstGeom prst="rect">
            <a:avLst/>
          </a:prstGeom>
        </p:spPr>
        <p:txBody>
          <a:bodyPr anchor="t" rtlCol="false" tIns="0" lIns="0" bIns="0" rIns="0">
            <a:spAutoFit/>
          </a:bodyPr>
          <a:lstStyle/>
          <a:p>
            <a:pPr>
              <a:lnSpc>
                <a:spcPts val="10080"/>
              </a:lnSpc>
              <a:spcBef>
                <a:spcPct val="0"/>
              </a:spcBef>
            </a:pPr>
            <a:r>
              <a:rPr lang="en-US" sz="7200">
                <a:solidFill>
                  <a:srgbClr val="000914"/>
                </a:solidFill>
                <a:latin typeface="DM Sans Bold"/>
              </a:rPr>
              <a:t>The Concept</a:t>
            </a:r>
          </a:p>
        </p:txBody>
      </p:sp>
      <p:sp>
        <p:nvSpPr>
          <p:cNvPr name="TextBox 13" id="13"/>
          <p:cNvSpPr txBox="true"/>
          <p:nvPr/>
        </p:nvSpPr>
        <p:spPr>
          <a:xfrm rot="0">
            <a:off x="1837904" y="2938202"/>
            <a:ext cx="7117217" cy="2249222"/>
          </a:xfrm>
          <a:prstGeom prst="rect">
            <a:avLst/>
          </a:prstGeom>
        </p:spPr>
        <p:txBody>
          <a:bodyPr anchor="t" rtlCol="false" tIns="0" lIns="0" bIns="0" rIns="0">
            <a:spAutoFit/>
          </a:bodyPr>
          <a:lstStyle/>
          <a:p>
            <a:pPr>
              <a:lnSpc>
                <a:spcPts val="3635"/>
              </a:lnSpc>
              <a:spcBef>
                <a:spcPct val="0"/>
              </a:spcBef>
            </a:pPr>
            <a:r>
              <a:rPr lang="en-US" sz="2597">
                <a:solidFill>
                  <a:srgbClr val="000914"/>
                </a:solidFill>
                <a:latin typeface="DM Sans"/>
              </a:rPr>
              <a:t>We all have been through the tough times of covid. During the time of Covid there was a huge fall in the economy of the world as most of the work places such as Schools, Offices, etc were closed.</a:t>
            </a:r>
          </a:p>
        </p:txBody>
      </p:sp>
      <p:sp>
        <p:nvSpPr>
          <p:cNvPr name="TextBox 14" id="14"/>
          <p:cNvSpPr txBox="true"/>
          <p:nvPr/>
        </p:nvSpPr>
        <p:spPr>
          <a:xfrm rot="0">
            <a:off x="1837904" y="5406286"/>
            <a:ext cx="7117217" cy="2249222"/>
          </a:xfrm>
          <a:prstGeom prst="rect">
            <a:avLst/>
          </a:prstGeom>
        </p:spPr>
        <p:txBody>
          <a:bodyPr anchor="t" rtlCol="false" tIns="0" lIns="0" bIns="0" rIns="0">
            <a:spAutoFit/>
          </a:bodyPr>
          <a:lstStyle/>
          <a:p>
            <a:pPr>
              <a:lnSpc>
                <a:spcPts val="3635"/>
              </a:lnSpc>
              <a:spcBef>
                <a:spcPct val="0"/>
              </a:spcBef>
            </a:pPr>
            <a:r>
              <a:rPr lang="en-US" sz="2597">
                <a:solidFill>
                  <a:srgbClr val="000914"/>
                </a:solidFill>
                <a:latin typeface="DM Sans"/>
              </a:rPr>
              <a:t>To prevent this pandemic in the upcoming future our project will help to detect suspects of people suffering from covid and allow us to take preventive measure to stop the spread of the disease.</a:t>
            </a:r>
          </a:p>
        </p:txBody>
      </p:sp>
      <p:pic>
        <p:nvPicPr>
          <p:cNvPr name="Picture 15" id="15"/>
          <p:cNvPicPr>
            <a:picLocks noChangeAspect="true"/>
          </p:cNvPicPr>
          <p:nvPr/>
        </p:nvPicPr>
        <p:blipFill>
          <a:blip r:embed="rId5"/>
          <a:srcRect l="0" t="0" r="2039" b="2039"/>
          <a:stretch>
            <a:fillRect/>
          </a:stretch>
        </p:blipFill>
        <p:spPr>
          <a:xfrm flipH="false" flipV="false" rot="0">
            <a:off x="-38100" y="7713328"/>
            <a:ext cx="4575417" cy="2573672"/>
          </a:xfrm>
          <a:prstGeom prst="rect">
            <a:avLst/>
          </a:prstGeom>
        </p:spPr>
      </p:pic>
      <p:pic>
        <p:nvPicPr>
          <p:cNvPr name="Picture 16" id="16"/>
          <p:cNvPicPr>
            <a:picLocks noChangeAspect="true"/>
          </p:cNvPicPr>
          <p:nvPr/>
        </p:nvPicPr>
        <p:blipFill>
          <a:blip r:embed="rId6"/>
          <a:srcRect l="16885" t="12379" r="544" b="64820"/>
          <a:stretch>
            <a:fillRect/>
          </a:stretch>
        </p:blipFill>
        <p:spPr>
          <a:xfrm flipH="false" flipV="false" rot="0">
            <a:off x="3980193" y="8722741"/>
            <a:ext cx="3879010" cy="1071118"/>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9EC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4528" y="1028700"/>
            <a:ext cx="18243472" cy="10033909"/>
          </a:xfrm>
          <a:prstGeom prst="rect">
            <a:avLst/>
          </a:prstGeom>
        </p:spPr>
      </p:pic>
      <p:grpSp>
        <p:nvGrpSpPr>
          <p:cNvPr name="Group 3" id="3"/>
          <p:cNvGrpSpPr/>
          <p:nvPr/>
        </p:nvGrpSpPr>
        <p:grpSpPr>
          <a:xfrm rot="0">
            <a:off x="1504632" y="1718094"/>
            <a:ext cx="666545" cy="66654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B4594"/>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6" id="6"/>
          <p:cNvGrpSpPr>
            <a:grpSpLocks noChangeAspect="true"/>
          </p:cNvGrpSpPr>
          <p:nvPr/>
        </p:nvGrpSpPr>
        <p:grpSpPr>
          <a:xfrm rot="0">
            <a:off x="9136097" y="1504632"/>
            <a:ext cx="10337520" cy="10297139"/>
            <a:chOff x="0" y="0"/>
            <a:chExt cx="6502400" cy="6477000"/>
          </a:xfrm>
        </p:grpSpPr>
        <p:sp>
          <p:nvSpPr>
            <p:cNvPr name="Freeform 7" id="7"/>
            <p:cNvSpPr/>
            <p:nvPr/>
          </p:nvSpPr>
          <p:spPr>
            <a:xfrm>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89482" r="-25786" t="0" b="0"/>
              </a:stretch>
            </a:blipFill>
          </p:spPr>
        </p:sp>
        <p:sp>
          <p:nvSpPr>
            <p:cNvPr name="Freeform 8" id="8"/>
            <p:cNvSpPr/>
            <p:nvPr/>
          </p:nvSpPr>
          <p:spPr>
            <a:xfrm>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4B4594"/>
            </a:solidFill>
          </p:spPr>
        </p:sp>
      </p:grpSp>
      <p:grpSp>
        <p:nvGrpSpPr>
          <p:cNvPr name="Group 9" id="9"/>
          <p:cNvGrpSpPr/>
          <p:nvPr/>
        </p:nvGrpSpPr>
        <p:grpSpPr>
          <a:xfrm rot="0">
            <a:off x="-1581468" y="-1368006"/>
            <a:ext cx="3086100" cy="3086100"/>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91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pic>
        <p:nvPicPr>
          <p:cNvPr name="Picture 12" id="12"/>
          <p:cNvPicPr>
            <a:picLocks noChangeAspect="true"/>
          </p:cNvPicPr>
          <p:nvPr/>
        </p:nvPicPr>
        <p:blipFill>
          <a:blip r:embed="rId5"/>
          <a:srcRect l="0" t="0" r="2039" b="2039"/>
          <a:stretch>
            <a:fillRect/>
          </a:stretch>
        </p:blipFill>
        <p:spPr>
          <a:xfrm flipH="false" flipV="false" rot="0">
            <a:off x="-242818" y="8234618"/>
            <a:ext cx="3648680" cy="2052382"/>
          </a:xfrm>
          <a:prstGeom prst="rect">
            <a:avLst/>
          </a:prstGeom>
        </p:spPr>
      </p:pic>
      <p:pic>
        <p:nvPicPr>
          <p:cNvPr name="Picture 13" id="13"/>
          <p:cNvPicPr>
            <a:picLocks noChangeAspect="true"/>
          </p:cNvPicPr>
          <p:nvPr/>
        </p:nvPicPr>
        <p:blipFill>
          <a:blip r:embed="rId6"/>
          <a:srcRect l="16885" t="12379" r="544" b="64820"/>
          <a:stretch>
            <a:fillRect/>
          </a:stretch>
        </p:blipFill>
        <p:spPr>
          <a:xfrm flipH="false" flipV="false" rot="0">
            <a:off x="2961582" y="9039577"/>
            <a:ext cx="3093328" cy="854166"/>
          </a:xfrm>
          <a:prstGeom prst="rect">
            <a:avLst/>
          </a:prstGeom>
        </p:spPr>
      </p:pic>
      <p:sp>
        <p:nvSpPr>
          <p:cNvPr name="TextBox 14" id="14"/>
          <p:cNvSpPr txBox="true"/>
          <p:nvPr/>
        </p:nvSpPr>
        <p:spPr>
          <a:xfrm rot="0">
            <a:off x="2353354" y="1371282"/>
            <a:ext cx="6017399" cy="1226820"/>
          </a:xfrm>
          <a:prstGeom prst="rect">
            <a:avLst/>
          </a:prstGeom>
        </p:spPr>
        <p:txBody>
          <a:bodyPr anchor="t" rtlCol="false" tIns="0" lIns="0" bIns="0" rIns="0">
            <a:spAutoFit/>
          </a:bodyPr>
          <a:lstStyle/>
          <a:p>
            <a:pPr>
              <a:lnSpc>
                <a:spcPts val="10080"/>
              </a:lnSpc>
              <a:spcBef>
                <a:spcPct val="0"/>
              </a:spcBef>
            </a:pPr>
            <a:r>
              <a:rPr lang="en-US" sz="7200">
                <a:solidFill>
                  <a:srgbClr val="000914"/>
                </a:solidFill>
                <a:latin typeface="DM Sans Bold"/>
              </a:rPr>
              <a:t>Solution Idea</a:t>
            </a:r>
          </a:p>
        </p:txBody>
      </p:sp>
      <p:sp>
        <p:nvSpPr>
          <p:cNvPr name="TextBox 15" id="15"/>
          <p:cNvSpPr txBox="true"/>
          <p:nvPr/>
        </p:nvSpPr>
        <p:spPr>
          <a:xfrm rot="0">
            <a:off x="1837904" y="2938202"/>
            <a:ext cx="7117217" cy="3182060"/>
          </a:xfrm>
          <a:prstGeom prst="rect">
            <a:avLst/>
          </a:prstGeom>
        </p:spPr>
        <p:txBody>
          <a:bodyPr anchor="t" rtlCol="false" tIns="0" lIns="0" bIns="0" rIns="0">
            <a:spAutoFit/>
          </a:bodyPr>
          <a:lstStyle/>
          <a:p>
            <a:pPr marL="560706" indent="-280353" lvl="1">
              <a:lnSpc>
                <a:spcPts val="3635"/>
              </a:lnSpc>
              <a:buFont typeface="Arial"/>
              <a:buChar char="•"/>
            </a:pPr>
            <a:r>
              <a:rPr lang="en-US" sz="2597">
                <a:solidFill>
                  <a:srgbClr val="000914"/>
                </a:solidFill>
                <a:latin typeface="DM Sans"/>
              </a:rPr>
              <a:t>Building a software which will detect the mask of the people entering in groups using face recognition through CCTV feeds. The models will be trained on Intel optimized scikit-leaarn and tensorflow libraries </a:t>
            </a:r>
          </a:p>
          <a:p>
            <a:pPr>
              <a:lnSpc>
                <a:spcPts val="3635"/>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9ECEA"/>
        </a:solidFill>
      </p:bgPr>
    </p:bg>
    <p:spTree>
      <p:nvGrpSpPr>
        <p:cNvPr id="1" name=""/>
        <p:cNvGrpSpPr/>
        <p:nvPr/>
      </p:nvGrpSpPr>
      <p:grpSpPr>
        <a:xfrm>
          <a:off x="0" y="0"/>
          <a:ext cx="0" cy="0"/>
          <a:chOff x="0" y="0"/>
          <a:chExt cx="0" cy="0"/>
        </a:xfrm>
      </p:grpSpPr>
      <p:grpSp>
        <p:nvGrpSpPr>
          <p:cNvPr name="Group 2" id="2"/>
          <p:cNvGrpSpPr/>
          <p:nvPr/>
        </p:nvGrpSpPr>
        <p:grpSpPr>
          <a:xfrm rot="0">
            <a:off x="9745384" y="953767"/>
            <a:ext cx="666545" cy="666545"/>
            <a:chOff x="0" y="0"/>
            <a:chExt cx="812800" cy="812800"/>
          </a:xfrm>
        </p:grpSpPr>
        <p:sp>
          <p:nvSpPr>
            <p:cNvPr name="Freeform 3" id="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B4594"/>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pic>
        <p:nvPicPr>
          <p:cNvPr name="Picture 5" id="5"/>
          <p:cNvPicPr>
            <a:picLocks noChangeAspect="true"/>
          </p:cNvPicPr>
          <p:nvPr/>
        </p:nvPicPr>
        <p:blipFill>
          <a:blip r:embed="rId2"/>
          <a:srcRect l="0" t="0" r="0" b="0"/>
          <a:stretch>
            <a:fillRect/>
          </a:stretch>
        </p:blipFill>
        <p:spPr>
          <a:xfrm flipH="false" flipV="false" rot="0">
            <a:off x="844129" y="6770272"/>
            <a:ext cx="1863591" cy="2070657"/>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63930" y="1833774"/>
            <a:ext cx="1838601" cy="1834005"/>
          </a:xfrm>
          <a:prstGeom prst="rect">
            <a:avLst/>
          </a:prstGeom>
        </p:spPr>
      </p:pic>
      <p:sp>
        <p:nvSpPr>
          <p:cNvPr name="AutoShape 7" id="7"/>
          <p:cNvSpPr/>
          <p:nvPr/>
        </p:nvSpPr>
        <p:spPr>
          <a:xfrm rot="5400000">
            <a:off x="-525154" y="5147588"/>
            <a:ext cx="3016768" cy="0"/>
          </a:xfrm>
          <a:prstGeom prst="line">
            <a:avLst/>
          </a:prstGeom>
          <a:ln cap="flat" w="57150">
            <a:solidFill>
              <a:srgbClr val="4B4594"/>
            </a:solidFill>
            <a:prstDash val="solid"/>
            <a:headEnd type="none" len="sm" w="sm"/>
            <a:tailEnd type="arrow" len="sm" w="med"/>
          </a:ln>
        </p:spPr>
      </p:sp>
      <p:grpSp>
        <p:nvGrpSpPr>
          <p:cNvPr name="Group 8" id="8"/>
          <p:cNvGrpSpPr/>
          <p:nvPr/>
        </p:nvGrpSpPr>
        <p:grpSpPr>
          <a:xfrm rot="0">
            <a:off x="5322214" y="7271556"/>
            <a:ext cx="6499137" cy="1801798"/>
            <a:chOff x="0" y="0"/>
            <a:chExt cx="1711707" cy="474548"/>
          </a:xfrm>
        </p:grpSpPr>
        <p:sp>
          <p:nvSpPr>
            <p:cNvPr name="Freeform 9" id="9"/>
            <p:cNvSpPr/>
            <p:nvPr/>
          </p:nvSpPr>
          <p:spPr>
            <a:xfrm>
              <a:off x="0" y="0"/>
              <a:ext cx="1711707" cy="474548"/>
            </a:xfrm>
            <a:custGeom>
              <a:avLst/>
              <a:gdLst/>
              <a:ahLst/>
              <a:cxnLst/>
              <a:rect r="r" b="b" t="t" l="l"/>
              <a:pathLst>
                <a:path h="474548" w="1711707">
                  <a:moveTo>
                    <a:pt x="22633" y="0"/>
                  </a:moveTo>
                  <a:lnTo>
                    <a:pt x="1689074" y="0"/>
                  </a:lnTo>
                  <a:cubicBezTo>
                    <a:pt x="1701574" y="0"/>
                    <a:pt x="1711707" y="10133"/>
                    <a:pt x="1711707" y="22633"/>
                  </a:cubicBezTo>
                  <a:lnTo>
                    <a:pt x="1711707" y="451914"/>
                  </a:lnTo>
                  <a:cubicBezTo>
                    <a:pt x="1711707" y="464414"/>
                    <a:pt x="1701574" y="474548"/>
                    <a:pt x="1689074" y="474548"/>
                  </a:cubicBezTo>
                  <a:lnTo>
                    <a:pt x="22633" y="474548"/>
                  </a:lnTo>
                  <a:cubicBezTo>
                    <a:pt x="16631" y="474548"/>
                    <a:pt x="10874" y="472163"/>
                    <a:pt x="6629" y="467919"/>
                  </a:cubicBezTo>
                  <a:cubicBezTo>
                    <a:pt x="2385" y="463674"/>
                    <a:pt x="0" y="457917"/>
                    <a:pt x="0" y="451914"/>
                  </a:cubicBezTo>
                  <a:lnTo>
                    <a:pt x="0" y="22633"/>
                  </a:lnTo>
                  <a:cubicBezTo>
                    <a:pt x="0" y="10133"/>
                    <a:pt x="10133" y="0"/>
                    <a:pt x="22633" y="0"/>
                  </a:cubicBezTo>
                  <a:close/>
                </a:path>
              </a:pathLst>
            </a:custGeom>
            <a:solidFill>
              <a:srgbClr val="000000">
                <a:alpha val="0"/>
              </a:srgbClr>
            </a:solidFill>
            <a:ln w="38100">
              <a:solidFill>
                <a:srgbClr val="4B4594"/>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pic>
        <p:nvPicPr>
          <p:cNvPr name="Picture 11" id="1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5571675" y="7581552"/>
            <a:ext cx="989183" cy="1259377"/>
          </a:xfrm>
          <a:prstGeom prst="rect">
            <a:avLst/>
          </a:prstGeom>
        </p:spPr>
      </p:pic>
      <p:pic>
        <p:nvPicPr>
          <p:cNvPr name="Picture 12" id="1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7103783" y="7600693"/>
            <a:ext cx="1141170" cy="1221096"/>
          </a:xfrm>
          <a:prstGeom prst="rect">
            <a:avLst/>
          </a:prstGeom>
        </p:spPr>
      </p:pic>
      <p:sp>
        <p:nvSpPr>
          <p:cNvPr name="AutoShape 13" id="13"/>
          <p:cNvSpPr/>
          <p:nvPr/>
        </p:nvSpPr>
        <p:spPr>
          <a:xfrm rot="0">
            <a:off x="2707720" y="7777026"/>
            <a:ext cx="2318850" cy="0"/>
          </a:xfrm>
          <a:prstGeom prst="line">
            <a:avLst/>
          </a:prstGeom>
          <a:ln cap="flat" w="57150">
            <a:solidFill>
              <a:srgbClr val="4B4594"/>
            </a:solidFill>
            <a:prstDash val="solid"/>
            <a:headEnd type="none" len="sm" w="sm"/>
            <a:tailEnd type="arrow" len="sm" w="med"/>
          </a:ln>
        </p:spPr>
      </p:sp>
      <p:pic>
        <p:nvPicPr>
          <p:cNvPr name="Picture 14" id="14"/>
          <p:cNvPicPr>
            <a:picLocks noChangeAspect="true"/>
          </p:cNvPicPr>
          <p:nvPr/>
        </p:nvPicPr>
        <p:blipFill>
          <a:blip r:embed="rId9"/>
          <a:srcRect l="0" t="0" r="0" b="0"/>
          <a:stretch>
            <a:fillRect/>
          </a:stretch>
        </p:blipFill>
        <p:spPr>
          <a:xfrm flipH="true" flipV="false" rot="0">
            <a:off x="14135941" y="3936863"/>
            <a:ext cx="2628006" cy="3650008"/>
          </a:xfrm>
          <a:prstGeom prst="rect">
            <a:avLst/>
          </a:prstGeom>
        </p:spPr>
      </p:pic>
      <p:pic>
        <p:nvPicPr>
          <p:cNvPr name="Picture 15" id="15"/>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4514066" y="3683519"/>
            <a:ext cx="1074710" cy="1074710"/>
          </a:xfrm>
          <a:prstGeom prst="rect">
            <a:avLst/>
          </a:prstGeom>
        </p:spPr>
      </p:pic>
      <p:sp>
        <p:nvSpPr>
          <p:cNvPr name="AutoShape 16" id="16"/>
          <p:cNvSpPr/>
          <p:nvPr/>
        </p:nvSpPr>
        <p:spPr>
          <a:xfrm rot="263709">
            <a:off x="1883919" y="3216740"/>
            <a:ext cx="12657799" cy="0"/>
          </a:xfrm>
          <a:prstGeom prst="line">
            <a:avLst/>
          </a:prstGeom>
          <a:ln cap="flat" w="38100">
            <a:solidFill>
              <a:srgbClr val="4B4594"/>
            </a:solidFill>
            <a:prstDash val="sysDot"/>
            <a:headEnd type="none" len="sm" w="sm"/>
            <a:tailEnd type="none" len="sm" w="sm"/>
          </a:ln>
        </p:spPr>
      </p:sp>
      <p:sp>
        <p:nvSpPr>
          <p:cNvPr name="AutoShape 17" id="17"/>
          <p:cNvSpPr/>
          <p:nvPr/>
        </p:nvSpPr>
        <p:spPr>
          <a:xfrm rot="524900">
            <a:off x="1828306" y="3702090"/>
            <a:ext cx="12759986" cy="0"/>
          </a:xfrm>
          <a:prstGeom prst="line">
            <a:avLst/>
          </a:prstGeom>
          <a:ln cap="flat" w="38100">
            <a:solidFill>
              <a:srgbClr val="4B4594"/>
            </a:solidFill>
            <a:prstDash val="sysDot"/>
            <a:headEnd type="none" len="sm" w="sm"/>
            <a:tailEnd type="none" len="sm" w="sm"/>
          </a:ln>
        </p:spPr>
      </p:sp>
      <p:grpSp>
        <p:nvGrpSpPr>
          <p:cNvPr name="Group 18" id="18"/>
          <p:cNvGrpSpPr/>
          <p:nvPr/>
        </p:nvGrpSpPr>
        <p:grpSpPr>
          <a:xfrm rot="0">
            <a:off x="2707720" y="8162220"/>
            <a:ext cx="2318850" cy="476285"/>
            <a:chOff x="0" y="0"/>
            <a:chExt cx="3091800" cy="635046"/>
          </a:xfrm>
        </p:grpSpPr>
        <p:sp>
          <p:nvSpPr>
            <p:cNvPr name="AutoShape 19" id="19"/>
            <p:cNvSpPr/>
            <p:nvPr/>
          </p:nvSpPr>
          <p:spPr>
            <a:xfrm rot="-10800000">
              <a:off x="0" y="0"/>
              <a:ext cx="3091800" cy="0"/>
            </a:xfrm>
            <a:prstGeom prst="line">
              <a:avLst/>
            </a:prstGeom>
            <a:ln cap="flat" w="76200">
              <a:solidFill>
                <a:srgbClr val="4B4594"/>
              </a:solidFill>
              <a:prstDash val="solid"/>
              <a:headEnd type="none" len="sm" w="sm"/>
              <a:tailEnd type="arrow" len="sm" w="med"/>
            </a:ln>
          </p:spPr>
        </p:sp>
        <p:sp>
          <p:nvSpPr>
            <p:cNvPr name="TextBox 20" id="20"/>
            <p:cNvSpPr txBox="true"/>
            <p:nvPr/>
          </p:nvSpPr>
          <p:spPr>
            <a:xfrm rot="0">
              <a:off x="0" y="151460"/>
              <a:ext cx="3091800" cy="483586"/>
            </a:xfrm>
            <a:prstGeom prst="rect">
              <a:avLst/>
            </a:prstGeom>
          </p:spPr>
          <p:txBody>
            <a:bodyPr anchor="t" rtlCol="false" tIns="0" lIns="0" bIns="0" rIns="0">
              <a:spAutoFit/>
            </a:bodyPr>
            <a:lstStyle/>
            <a:p>
              <a:pPr algn="ctr">
                <a:lnSpc>
                  <a:spcPts val="3071"/>
                </a:lnSpc>
              </a:pPr>
              <a:r>
                <a:rPr lang="en-US" sz="2194">
                  <a:solidFill>
                    <a:srgbClr val="000914"/>
                  </a:solidFill>
                  <a:latin typeface="Canva Sans Bold"/>
                </a:rPr>
                <a:t>ML Response</a:t>
              </a:r>
            </a:p>
          </p:txBody>
        </p:sp>
      </p:grpSp>
      <p:pic>
        <p:nvPicPr>
          <p:cNvPr name="Picture 21" id="21"/>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0092457" y="8400362"/>
            <a:ext cx="1557444" cy="1769823"/>
          </a:xfrm>
          <a:prstGeom prst="rect">
            <a:avLst/>
          </a:prstGeom>
        </p:spPr>
      </p:pic>
      <p:sp>
        <p:nvSpPr>
          <p:cNvPr name="AutoShape 22" id="22"/>
          <p:cNvSpPr/>
          <p:nvPr/>
        </p:nvSpPr>
        <p:spPr>
          <a:xfrm rot="0">
            <a:off x="1226461" y="9537762"/>
            <a:ext cx="8690429" cy="0"/>
          </a:xfrm>
          <a:prstGeom prst="line">
            <a:avLst/>
          </a:prstGeom>
          <a:ln cap="flat" w="38100">
            <a:solidFill>
              <a:srgbClr val="4B4594"/>
            </a:solidFill>
            <a:prstDash val="solid"/>
            <a:headEnd type="none" len="sm" w="sm"/>
            <a:tailEnd type="arrow" len="sm" w="med"/>
          </a:ln>
        </p:spPr>
      </p:sp>
      <p:sp>
        <p:nvSpPr>
          <p:cNvPr name="AutoShape 23" id="23"/>
          <p:cNvSpPr/>
          <p:nvPr/>
        </p:nvSpPr>
        <p:spPr>
          <a:xfrm rot="5400000">
            <a:off x="906620" y="9160770"/>
            <a:ext cx="696832" cy="0"/>
          </a:xfrm>
          <a:prstGeom prst="line">
            <a:avLst/>
          </a:prstGeom>
          <a:ln cap="flat" w="57150">
            <a:solidFill>
              <a:srgbClr val="4B4594"/>
            </a:solidFill>
            <a:prstDash val="solid"/>
            <a:headEnd type="none" len="sm" w="sm"/>
            <a:tailEnd type="none" len="sm" w="sm"/>
          </a:ln>
        </p:spPr>
      </p:sp>
      <p:pic>
        <p:nvPicPr>
          <p:cNvPr name="Picture 24" id="24"/>
          <p:cNvPicPr>
            <a:picLocks noChangeAspect="true"/>
          </p:cNvPicPr>
          <p:nvPr/>
        </p:nvPicPr>
        <p:blipFill>
          <a:blip r:embed="rId14"/>
          <a:srcRect l="0" t="0" r="0" b="0"/>
          <a:stretch>
            <a:fillRect/>
          </a:stretch>
        </p:blipFill>
        <p:spPr>
          <a:xfrm flipH="false" flipV="false" rot="0">
            <a:off x="13699391" y="7439376"/>
            <a:ext cx="3501106" cy="2398258"/>
          </a:xfrm>
          <a:prstGeom prst="rect">
            <a:avLst/>
          </a:prstGeom>
        </p:spPr>
      </p:pic>
      <p:pic>
        <p:nvPicPr>
          <p:cNvPr name="Picture 25" id="2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012226" y="8524938"/>
            <a:ext cx="1099582" cy="1096833"/>
          </a:xfrm>
          <a:prstGeom prst="rect">
            <a:avLst/>
          </a:prstGeom>
        </p:spPr>
      </p:pic>
      <p:pic>
        <p:nvPicPr>
          <p:cNvPr name="Picture 26" id="2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790441" y="8661099"/>
            <a:ext cx="1099582" cy="1096833"/>
          </a:xfrm>
          <a:prstGeom prst="rect">
            <a:avLst/>
          </a:prstGeom>
        </p:spPr>
      </p:pic>
      <p:grpSp>
        <p:nvGrpSpPr>
          <p:cNvPr name="Group 27" id="27"/>
          <p:cNvGrpSpPr/>
          <p:nvPr/>
        </p:nvGrpSpPr>
        <p:grpSpPr>
          <a:xfrm rot="0">
            <a:off x="11821351" y="9361349"/>
            <a:ext cx="2191739" cy="450176"/>
            <a:chOff x="0" y="0"/>
            <a:chExt cx="2922319" cy="600235"/>
          </a:xfrm>
        </p:grpSpPr>
        <p:sp>
          <p:nvSpPr>
            <p:cNvPr name="AutoShape 28" id="28"/>
            <p:cNvSpPr/>
            <p:nvPr/>
          </p:nvSpPr>
          <p:spPr>
            <a:xfrm rot="-10800000">
              <a:off x="0" y="0"/>
              <a:ext cx="2922319" cy="0"/>
            </a:xfrm>
            <a:prstGeom prst="line">
              <a:avLst/>
            </a:prstGeom>
            <a:ln cap="flat" w="72023">
              <a:solidFill>
                <a:srgbClr val="4B4594"/>
              </a:solidFill>
              <a:prstDash val="solid"/>
              <a:headEnd type="none" len="sm" w="sm"/>
              <a:tailEnd type="arrow" len="sm" w="med"/>
            </a:ln>
          </p:spPr>
        </p:sp>
        <p:sp>
          <p:nvSpPr>
            <p:cNvPr name="TextBox 29" id="29"/>
            <p:cNvSpPr txBox="true"/>
            <p:nvPr/>
          </p:nvSpPr>
          <p:spPr>
            <a:xfrm rot="0">
              <a:off x="0" y="141069"/>
              <a:ext cx="2922319" cy="459166"/>
            </a:xfrm>
            <a:prstGeom prst="rect">
              <a:avLst/>
            </a:prstGeom>
          </p:spPr>
          <p:txBody>
            <a:bodyPr anchor="t" rtlCol="false" tIns="0" lIns="0" bIns="0" rIns="0">
              <a:spAutoFit/>
            </a:bodyPr>
            <a:lstStyle/>
            <a:p>
              <a:pPr algn="ctr">
                <a:lnSpc>
                  <a:spcPts val="2903"/>
                </a:lnSpc>
              </a:pPr>
              <a:r>
                <a:rPr lang="en-US" sz="2073">
                  <a:solidFill>
                    <a:srgbClr val="000914"/>
                  </a:solidFill>
                  <a:latin typeface="Canva Sans Bold"/>
                </a:rPr>
                <a:t>Records Found?</a:t>
              </a:r>
            </a:p>
          </p:txBody>
        </p:sp>
      </p:grpSp>
      <p:pic>
        <p:nvPicPr>
          <p:cNvPr name="Picture 30" id="30"/>
          <p:cNvPicPr>
            <a:picLocks noChangeAspect="true"/>
          </p:cNvPicPr>
          <p:nvPr/>
        </p:nvPicPr>
        <p:blipFill>
          <a:blip r:embed="rId15"/>
          <a:srcRect l="0" t="0" r="0" b="0"/>
          <a:stretch>
            <a:fillRect/>
          </a:stretch>
        </p:blipFill>
        <p:spPr>
          <a:xfrm flipH="false" flipV="false" rot="0">
            <a:off x="8598904" y="7190104"/>
            <a:ext cx="1964702" cy="1964702"/>
          </a:xfrm>
          <a:prstGeom prst="rect">
            <a:avLst/>
          </a:prstGeom>
        </p:spPr>
      </p:pic>
      <p:sp>
        <p:nvSpPr>
          <p:cNvPr name="TextBox 31" id="31"/>
          <p:cNvSpPr txBox="true"/>
          <p:nvPr/>
        </p:nvSpPr>
        <p:spPr>
          <a:xfrm rot="0">
            <a:off x="4900248" y="6763679"/>
            <a:ext cx="5304208" cy="387806"/>
          </a:xfrm>
          <a:prstGeom prst="rect">
            <a:avLst/>
          </a:prstGeom>
        </p:spPr>
        <p:txBody>
          <a:bodyPr anchor="t" rtlCol="false" tIns="0" lIns="0" bIns="0" rIns="0">
            <a:spAutoFit/>
          </a:bodyPr>
          <a:lstStyle/>
          <a:p>
            <a:pPr algn="ctr">
              <a:lnSpc>
                <a:spcPts val="3299"/>
              </a:lnSpc>
            </a:pPr>
            <a:r>
              <a:rPr lang="en-US" sz="2357">
                <a:solidFill>
                  <a:srgbClr val="000914"/>
                </a:solidFill>
                <a:latin typeface="Canva Sans Bold"/>
              </a:rPr>
              <a:t>Open-CV + ML Models</a:t>
            </a:r>
          </a:p>
        </p:txBody>
      </p:sp>
      <p:sp>
        <p:nvSpPr>
          <p:cNvPr name="TextBox 32" id="32"/>
          <p:cNvSpPr txBox="true"/>
          <p:nvPr/>
        </p:nvSpPr>
        <p:spPr>
          <a:xfrm rot="0">
            <a:off x="10685977" y="606954"/>
            <a:ext cx="6967420" cy="1226820"/>
          </a:xfrm>
          <a:prstGeom prst="rect">
            <a:avLst/>
          </a:prstGeom>
        </p:spPr>
        <p:txBody>
          <a:bodyPr anchor="t" rtlCol="false" tIns="0" lIns="0" bIns="0" rIns="0">
            <a:spAutoFit/>
          </a:bodyPr>
          <a:lstStyle/>
          <a:p>
            <a:pPr>
              <a:lnSpc>
                <a:spcPts val="10080"/>
              </a:lnSpc>
              <a:spcBef>
                <a:spcPct val="0"/>
              </a:spcBef>
            </a:pPr>
            <a:r>
              <a:rPr lang="en-US" sz="7200">
                <a:solidFill>
                  <a:srgbClr val="000914"/>
                </a:solidFill>
                <a:latin typeface="DM Sans Bold"/>
              </a:rPr>
              <a:t>How it Works?</a:t>
            </a:r>
          </a:p>
        </p:txBody>
      </p:sp>
      <p:sp>
        <p:nvSpPr>
          <p:cNvPr name="TextBox 33" id="33"/>
          <p:cNvSpPr txBox="true"/>
          <p:nvPr/>
        </p:nvSpPr>
        <p:spPr>
          <a:xfrm rot="-5400000">
            <a:off x="-468686" y="5371733"/>
            <a:ext cx="2094538" cy="531091"/>
          </a:xfrm>
          <a:prstGeom prst="rect">
            <a:avLst/>
          </a:prstGeom>
        </p:spPr>
        <p:txBody>
          <a:bodyPr anchor="t" rtlCol="false" tIns="0" lIns="0" bIns="0" rIns="0">
            <a:spAutoFit/>
          </a:bodyPr>
          <a:lstStyle/>
          <a:p>
            <a:pPr algn="ctr">
              <a:lnSpc>
                <a:spcPts val="4357"/>
              </a:lnSpc>
            </a:pPr>
            <a:r>
              <a:rPr lang="en-US" sz="3112">
                <a:solidFill>
                  <a:srgbClr val="000914"/>
                </a:solidFill>
                <a:latin typeface="Canva Sans Bold"/>
              </a:rPr>
              <a:t>CCTV Feed</a:t>
            </a:r>
          </a:p>
        </p:txBody>
      </p:sp>
      <p:sp>
        <p:nvSpPr>
          <p:cNvPr name="TextBox 34" id="34"/>
          <p:cNvSpPr txBox="true"/>
          <p:nvPr/>
        </p:nvSpPr>
        <p:spPr>
          <a:xfrm rot="0">
            <a:off x="323501" y="1363730"/>
            <a:ext cx="1410399" cy="386501"/>
          </a:xfrm>
          <a:prstGeom prst="rect">
            <a:avLst/>
          </a:prstGeom>
        </p:spPr>
        <p:txBody>
          <a:bodyPr anchor="t" rtlCol="false" tIns="0" lIns="0" bIns="0" rIns="0">
            <a:spAutoFit/>
          </a:bodyPr>
          <a:lstStyle/>
          <a:p>
            <a:pPr algn="ctr">
              <a:lnSpc>
                <a:spcPts val="3115"/>
              </a:lnSpc>
            </a:pPr>
            <a:r>
              <a:rPr lang="en-US" sz="2225">
                <a:solidFill>
                  <a:srgbClr val="000914"/>
                </a:solidFill>
                <a:latin typeface="Canva Sans Bold"/>
              </a:rPr>
              <a:t>IP Camera</a:t>
            </a:r>
          </a:p>
        </p:txBody>
      </p:sp>
      <p:sp>
        <p:nvSpPr>
          <p:cNvPr name="TextBox 35" id="35"/>
          <p:cNvSpPr txBox="true"/>
          <p:nvPr/>
        </p:nvSpPr>
        <p:spPr>
          <a:xfrm rot="254551">
            <a:off x="5664299" y="2765719"/>
            <a:ext cx="8508504" cy="386501"/>
          </a:xfrm>
          <a:prstGeom prst="rect">
            <a:avLst/>
          </a:prstGeom>
        </p:spPr>
        <p:txBody>
          <a:bodyPr anchor="t" rtlCol="false" tIns="0" lIns="0" bIns="0" rIns="0">
            <a:spAutoFit/>
          </a:bodyPr>
          <a:lstStyle/>
          <a:p>
            <a:pPr algn="ctr">
              <a:lnSpc>
                <a:spcPts val="3115"/>
              </a:lnSpc>
            </a:pPr>
            <a:r>
              <a:rPr lang="en-US" sz="2225">
                <a:solidFill>
                  <a:srgbClr val="000914"/>
                </a:solidFill>
                <a:latin typeface="Canva Sans Bold"/>
              </a:rPr>
              <a:t>Facial  Mask Detection</a:t>
            </a:r>
          </a:p>
        </p:txBody>
      </p:sp>
      <p:sp>
        <p:nvSpPr>
          <p:cNvPr name="TextBox 36" id="36"/>
          <p:cNvSpPr txBox="true"/>
          <p:nvPr/>
        </p:nvSpPr>
        <p:spPr>
          <a:xfrm rot="0">
            <a:off x="2707720" y="7324039"/>
            <a:ext cx="2318850" cy="372214"/>
          </a:xfrm>
          <a:prstGeom prst="rect">
            <a:avLst/>
          </a:prstGeom>
        </p:spPr>
        <p:txBody>
          <a:bodyPr anchor="t" rtlCol="false" tIns="0" lIns="0" bIns="0" rIns="0">
            <a:spAutoFit/>
          </a:bodyPr>
          <a:lstStyle/>
          <a:p>
            <a:pPr algn="ctr">
              <a:lnSpc>
                <a:spcPts val="3071"/>
              </a:lnSpc>
            </a:pPr>
            <a:r>
              <a:rPr lang="en-US" sz="2194">
                <a:solidFill>
                  <a:srgbClr val="000914"/>
                </a:solidFill>
                <a:latin typeface="Canva Sans Bold"/>
              </a:rPr>
              <a:t>Encoded Frame</a:t>
            </a:r>
          </a:p>
        </p:txBody>
      </p:sp>
      <p:sp>
        <p:nvSpPr>
          <p:cNvPr name="TextBox 37" id="37"/>
          <p:cNvSpPr txBox="true"/>
          <p:nvPr/>
        </p:nvSpPr>
        <p:spPr>
          <a:xfrm rot="0">
            <a:off x="3074054" y="9623487"/>
            <a:ext cx="3652387" cy="630826"/>
          </a:xfrm>
          <a:prstGeom prst="rect">
            <a:avLst/>
          </a:prstGeom>
        </p:spPr>
        <p:txBody>
          <a:bodyPr anchor="t" rtlCol="false" tIns="0" lIns="0" bIns="0" rIns="0">
            <a:spAutoFit/>
          </a:bodyPr>
          <a:lstStyle/>
          <a:p>
            <a:pPr algn="ctr">
              <a:lnSpc>
                <a:spcPts val="2555"/>
              </a:lnSpc>
            </a:pPr>
            <a:r>
              <a:rPr lang="en-US" sz="1825">
                <a:solidFill>
                  <a:srgbClr val="000914"/>
                </a:solidFill>
                <a:latin typeface="Canva Sans Bold"/>
              </a:rPr>
              <a:t>Response Data Stored if requirements are false</a:t>
            </a:r>
          </a:p>
        </p:txBody>
      </p:sp>
      <p:sp>
        <p:nvSpPr>
          <p:cNvPr name="TextBox 38" id="38"/>
          <p:cNvSpPr txBox="true"/>
          <p:nvPr/>
        </p:nvSpPr>
        <p:spPr>
          <a:xfrm rot="0">
            <a:off x="14902523" y="9783684"/>
            <a:ext cx="2418569" cy="386501"/>
          </a:xfrm>
          <a:prstGeom prst="rect">
            <a:avLst/>
          </a:prstGeom>
        </p:spPr>
        <p:txBody>
          <a:bodyPr anchor="t" rtlCol="false" tIns="0" lIns="0" bIns="0" rIns="0">
            <a:spAutoFit/>
          </a:bodyPr>
          <a:lstStyle/>
          <a:p>
            <a:pPr algn="ctr">
              <a:lnSpc>
                <a:spcPts val="3115"/>
              </a:lnSpc>
            </a:pPr>
            <a:r>
              <a:rPr lang="en-US" sz="2225">
                <a:solidFill>
                  <a:srgbClr val="000914"/>
                </a:solidFill>
                <a:latin typeface="Canva Sans Bold"/>
              </a:rPr>
              <a:t>Other IP Cameras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9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2322952" y="2322952"/>
            <a:ext cx="10324233" cy="5678328"/>
          </a:xfrm>
          <a:prstGeom prst="rect">
            <a:avLst/>
          </a:prstGeom>
        </p:spPr>
      </p:pic>
      <p:grpSp>
        <p:nvGrpSpPr>
          <p:cNvPr name="Group 3" id="3"/>
          <p:cNvGrpSpPr/>
          <p:nvPr/>
        </p:nvGrpSpPr>
        <p:grpSpPr>
          <a:xfrm rot="0">
            <a:off x="4802732" y="1043765"/>
            <a:ext cx="666545" cy="66654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B4594"/>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543430" y="2846702"/>
            <a:ext cx="475615" cy="47561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B4594"/>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0345233" y="2849836"/>
            <a:ext cx="505933" cy="505933"/>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B459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5916524" y="687427"/>
            <a:ext cx="7237025" cy="1259898"/>
          </a:xfrm>
          <a:prstGeom prst="rect">
            <a:avLst/>
          </a:prstGeom>
        </p:spPr>
        <p:txBody>
          <a:bodyPr anchor="t" rtlCol="false" tIns="0" lIns="0" bIns="0" rIns="0">
            <a:spAutoFit/>
          </a:bodyPr>
          <a:lstStyle/>
          <a:p>
            <a:pPr>
              <a:lnSpc>
                <a:spcPts val="10297"/>
              </a:lnSpc>
              <a:spcBef>
                <a:spcPct val="0"/>
              </a:spcBef>
            </a:pPr>
            <a:r>
              <a:rPr lang="en-US" sz="7355">
                <a:solidFill>
                  <a:srgbClr val="FFFFFF"/>
                </a:solidFill>
                <a:latin typeface="DM Sans"/>
              </a:rPr>
              <a:t>Core Concepts</a:t>
            </a:r>
          </a:p>
        </p:txBody>
      </p:sp>
      <p:sp>
        <p:nvSpPr>
          <p:cNvPr name="TextBox 13" id="13"/>
          <p:cNvSpPr txBox="true"/>
          <p:nvPr/>
        </p:nvSpPr>
        <p:spPr>
          <a:xfrm rot="0">
            <a:off x="2206934" y="3421124"/>
            <a:ext cx="7240176" cy="1907249"/>
          </a:xfrm>
          <a:prstGeom prst="rect">
            <a:avLst/>
          </a:prstGeom>
        </p:spPr>
        <p:txBody>
          <a:bodyPr anchor="t" rtlCol="false" tIns="0" lIns="0" bIns="0" rIns="0">
            <a:spAutoFit/>
          </a:bodyPr>
          <a:lstStyle/>
          <a:p>
            <a:pPr marL="469219" indent="-234610" lvl="1">
              <a:lnSpc>
                <a:spcPts val="3042"/>
              </a:lnSpc>
              <a:buFont typeface="Arial"/>
              <a:buChar char="•"/>
            </a:pPr>
            <a:r>
              <a:rPr lang="en-US" sz="2173">
                <a:solidFill>
                  <a:srgbClr val="FFFFFF"/>
                </a:solidFill>
                <a:latin typeface="DM Sans"/>
              </a:rPr>
              <a:t>The administration can store student's/ employee's facial identities in the server.</a:t>
            </a:r>
          </a:p>
          <a:p>
            <a:pPr marL="469219" indent="-234610" lvl="1">
              <a:lnSpc>
                <a:spcPts val="3042"/>
              </a:lnSpc>
              <a:spcBef>
                <a:spcPct val="0"/>
              </a:spcBef>
              <a:buFont typeface="Arial"/>
              <a:buChar char="•"/>
            </a:pPr>
            <a:r>
              <a:rPr lang="en-US" sz="2173">
                <a:solidFill>
                  <a:srgbClr val="FFFFFF"/>
                </a:solidFill>
                <a:latin typeface="DM Sans"/>
              </a:rPr>
              <a:t>The administration can take the attendance with the face-detection function using CCTV feeds</a:t>
            </a:r>
          </a:p>
          <a:p>
            <a:pPr>
              <a:lnSpc>
                <a:spcPts val="3042"/>
              </a:lnSpc>
              <a:spcBef>
                <a:spcPct val="0"/>
              </a:spcBef>
            </a:pPr>
          </a:p>
        </p:txBody>
      </p:sp>
      <p:sp>
        <p:nvSpPr>
          <p:cNvPr name="TextBox 14" id="14"/>
          <p:cNvSpPr txBox="true"/>
          <p:nvPr/>
        </p:nvSpPr>
        <p:spPr>
          <a:xfrm rot="0">
            <a:off x="2206934" y="2730861"/>
            <a:ext cx="6654083" cy="624907"/>
          </a:xfrm>
          <a:prstGeom prst="rect">
            <a:avLst/>
          </a:prstGeom>
        </p:spPr>
        <p:txBody>
          <a:bodyPr anchor="t" rtlCol="false" tIns="0" lIns="0" bIns="0" rIns="0">
            <a:spAutoFit/>
          </a:bodyPr>
          <a:lstStyle/>
          <a:p>
            <a:pPr>
              <a:lnSpc>
                <a:spcPts val="5172"/>
              </a:lnSpc>
              <a:spcBef>
                <a:spcPct val="0"/>
              </a:spcBef>
            </a:pPr>
            <a:r>
              <a:rPr lang="en-US" sz="3694">
                <a:solidFill>
                  <a:srgbClr val="FFFFFF"/>
                </a:solidFill>
                <a:latin typeface="DM Sans Bold"/>
              </a:rPr>
              <a:t>Facial Identity:</a:t>
            </a:r>
          </a:p>
        </p:txBody>
      </p:sp>
      <p:sp>
        <p:nvSpPr>
          <p:cNvPr name="TextBox 15" id="15"/>
          <p:cNvSpPr txBox="true"/>
          <p:nvPr/>
        </p:nvSpPr>
        <p:spPr>
          <a:xfrm rot="0">
            <a:off x="11047824" y="3421124"/>
            <a:ext cx="7240176" cy="1141318"/>
          </a:xfrm>
          <a:prstGeom prst="rect">
            <a:avLst/>
          </a:prstGeom>
        </p:spPr>
        <p:txBody>
          <a:bodyPr anchor="t" rtlCol="false" tIns="0" lIns="0" bIns="0" rIns="0">
            <a:spAutoFit/>
          </a:bodyPr>
          <a:lstStyle/>
          <a:p>
            <a:pPr>
              <a:lnSpc>
                <a:spcPts val="3042"/>
              </a:lnSpc>
              <a:spcBef>
                <a:spcPct val="0"/>
              </a:spcBef>
            </a:pPr>
            <a:r>
              <a:rPr lang="en-US" sz="2173">
                <a:solidFill>
                  <a:srgbClr val="FFFFFF"/>
                </a:solidFill>
                <a:latin typeface="DM Sans"/>
              </a:rPr>
              <a:t>Alerts are also given to the Dept./ Organization Head whenever someone enters the building without wearing a mask.</a:t>
            </a:r>
          </a:p>
        </p:txBody>
      </p:sp>
      <p:sp>
        <p:nvSpPr>
          <p:cNvPr name="TextBox 16" id="16"/>
          <p:cNvSpPr txBox="true"/>
          <p:nvPr/>
        </p:nvSpPr>
        <p:spPr>
          <a:xfrm rot="0">
            <a:off x="11041666" y="2783161"/>
            <a:ext cx="5894710" cy="624907"/>
          </a:xfrm>
          <a:prstGeom prst="rect">
            <a:avLst/>
          </a:prstGeom>
        </p:spPr>
        <p:txBody>
          <a:bodyPr anchor="t" rtlCol="false" tIns="0" lIns="0" bIns="0" rIns="0">
            <a:spAutoFit/>
          </a:bodyPr>
          <a:lstStyle/>
          <a:p>
            <a:pPr>
              <a:lnSpc>
                <a:spcPts val="5172"/>
              </a:lnSpc>
              <a:spcBef>
                <a:spcPct val="0"/>
              </a:spcBef>
            </a:pPr>
            <a:r>
              <a:rPr lang="en-US" sz="3694">
                <a:solidFill>
                  <a:srgbClr val="FFFFFF"/>
                </a:solidFill>
                <a:latin typeface="DM Sans Bold"/>
              </a:rPr>
              <a:t>Mask Detection:</a:t>
            </a:r>
          </a:p>
        </p:txBody>
      </p:sp>
      <p:pic>
        <p:nvPicPr>
          <p:cNvPr name="Picture 17" id="17"/>
          <p:cNvPicPr>
            <a:picLocks noChangeAspect="true"/>
          </p:cNvPicPr>
          <p:nvPr/>
        </p:nvPicPr>
        <p:blipFill>
          <a:blip r:embed="rId4"/>
          <a:srcRect l="0" t="0" r="2039" b="2039"/>
          <a:stretch>
            <a:fillRect/>
          </a:stretch>
        </p:blipFill>
        <p:spPr>
          <a:xfrm flipH="false" flipV="false" rot="0">
            <a:off x="-242818" y="8234618"/>
            <a:ext cx="3648680" cy="2052382"/>
          </a:xfrm>
          <a:prstGeom prst="rect">
            <a:avLst/>
          </a:prstGeom>
        </p:spPr>
      </p:pic>
      <p:pic>
        <p:nvPicPr>
          <p:cNvPr name="Picture 18" id="18"/>
          <p:cNvPicPr>
            <a:picLocks noChangeAspect="true"/>
          </p:cNvPicPr>
          <p:nvPr/>
        </p:nvPicPr>
        <p:blipFill>
          <a:blip r:embed="rId5"/>
          <a:srcRect l="16885" t="12379" r="544" b="64820"/>
          <a:stretch>
            <a:fillRect/>
          </a:stretch>
        </p:blipFill>
        <p:spPr>
          <a:xfrm flipH="false" flipV="false" rot="0">
            <a:off x="2961582" y="9039577"/>
            <a:ext cx="3093328" cy="854166"/>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9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4528" y="175044"/>
            <a:ext cx="18243472" cy="10033909"/>
          </a:xfrm>
          <a:prstGeom prst="rect">
            <a:avLst/>
          </a:prstGeom>
        </p:spPr>
      </p:pic>
      <p:grpSp>
        <p:nvGrpSpPr>
          <p:cNvPr name="Group 3" id="3"/>
          <p:cNvGrpSpPr/>
          <p:nvPr/>
        </p:nvGrpSpPr>
        <p:grpSpPr>
          <a:xfrm rot="0">
            <a:off x="16379931" y="-1368006"/>
            <a:ext cx="3086100" cy="3086100"/>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9ECEA"/>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461143" y="1023272"/>
            <a:ext cx="666545" cy="66654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B4594"/>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035785" y="3119852"/>
            <a:ext cx="1080417" cy="1523665"/>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567647" y="3119852"/>
            <a:ext cx="1125633" cy="1587431"/>
          </a:xfrm>
          <a:prstGeom prst="rect">
            <a:avLst/>
          </a:prstGeom>
        </p:spPr>
      </p:pic>
      <p:pic>
        <p:nvPicPr>
          <p:cNvPr name="Picture 11" id="1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147387" y="3423974"/>
            <a:ext cx="1143750" cy="1283310"/>
          </a:xfrm>
          <a:prstGeom prst="rect">
            <a:avLst/>
          </a:prstGeom>
        </p:spPr>
      </p:pic>
      <p:pic>
        <p:nvPicPr>
          <p:cNvPr name="Picture 12" id="1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4015352" y="3283880"/>
            <a:ext cx="989183" cy="1259377"/>
          </a:xfrm>
          <a:prstGeom prst="rect">
            <a:avLst/>
          </a:prstGeom>
        </p:spPr>
      </p:pic>
      <p:pic>
        <p:nvPicPr>
          <p:cNvPr name="Picture 13" id="13"/>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6427946" y="7158335"/>
            <a:ext cx="1137813" cy="1217505"/>
          </a:xfrm>
          <a:prstGeom prst="rect">
            <a:avLst/>
          </a:prstGeom>
        </p:spPr>
      </p:pic>
      <p:pic>
        <p:nvPicPr>
          <p:cNvPr name="Picture 14" id="14"/>
          <p:cNvPicPr>
            <a:picLocks noChangeAspect="true"/>
          </p:cNvPicPr>
          <p:nvPr/>
        </p:nvPicPr>
        <p:blipFill>
          <a:blip r:embed="rId14"/>
          <a:srcRect l="0" t="0" r="0" b="0"/>
          <a:stretch>
            <a:fillRect/>
          </a:stretch>
        </p:blipFill>
        <p:spPr>
          <a:xfrm flipH="false" flipV="false" rot="0">
            <a:off x="7926495" y="7158335"/>
            <a:ext cx="1217505" cy="1217505"/>
          </a:xfrm>
          <a:prstGeom prst="rect">
            <a:avLst/>
          </a:prstGeom>
        </p:spPr>
      </p:pic>
      <p:pic>
        <p:nvPicPr>
          <p:cNvPr name="Picture 15" id="15"/>
          <p:cNvPicPr>
            <a:picLocks noChangeAspect="true"/>
          </p:cNvPicPr>
          <p:nvPr/>
        </p:nvPicPr>
        <p:blipFill>
          <a:blip r:embed="rId15"/>
          <a:srcRect l="0" t="0" r="0" b="0"/>
          <a:stretch>
            <a:fillRect/>
          </a:stretch>
        </p:blipFill>
        <p:spPr>
          <a:xfrm flipH="false" flipV="false" rot="0">
            <a:off x="9505950" y="7158335"/>
            <a:ext cx="1018731" cy="1344849"/>
          </a:xfrm>
          <a:prstGeom prst="rect">
            <a:avLst/>
          </a:prstGeom>
        </p:spPr>
      </p:pic>
      <p:pic>
        <p:nvPicPr>
          <p:cNvPr name="Picture 16" id="16"/>
          <p:cNvPicPr>
            <a:picLocks noChangeAspect="true"/>
          </p:cNvPicPr>
          <p:nvPr/>
        </p:nvPicPr>
        <p:blipFill>
          <a:blip r:embed="rId16"/>
          <a:srcRect l="0" t="0" r="0" b="0"/>
          <a:stretch>
            <a:fillRect/>
          </a:stretch>
        </p:blipFill>
        <p:spPr>
          <a:xfrm flipH="false" flipV="false" rot="0">
            <a:off x="10789094" y="7063898"/>
            <a:ext cx="1533722" cy="1533722"/>
          </a:xfrm>
          <a:prstGeom prst="rect">
            <a:avLst/>
          </a:prstGeom>
        </p:spPr>
      </p:pic>
      <p:sp>
        <p:nvSpPr>
          <p:cNvPr name="TextBox 17" id="17"/>
          <p:cNvSpPr txBox="true"/>
          <p:nvPr/>
        </p:nvSpPr>
        <p:spPr>
          <a:xfrm rot="0">
            <a:off x="1401737" y="676460"/>
            <a:ext cx="8844340" cy="1226820"/>
          </a:xfrm>
          <a:prstGeom prst="rect">
            <a:avLst/>
          </a:prstGeom>
        </p:spPr>
        <p:txBody>
          <a:bodyPr anchor="t" rtlCol="false" tIns="0" lIns="0" bIns="0" rIns="0">
            <a:spAutoFit/>
          </a:bodyPr>
          <a:lstStyle/>
          <a:p>
            <a:pPr>
              <a:lnSpc>
                <a:spcPts val="10080"/>
              </a:lnSpc>
              <a:spcBef>
                <a:spcPct val="0"/>
              </a:spcBef>
            </a:pPr>
            <a:r>
              <a:rPr lang="en-US" sz="7200">
                <a:solidFill>
                  <a:srgbClr val="FFFFFF"/>
                </a:solidFill>
                <a:latin typeface="DM Sans Bold"/>
              </a:rPr>
              <a:t>Core Technologies</a:t>
            </a:r>
          </a:p>
        </p:txBody>
      </p:sp>
      <p:sp>
        <p:nvSpPr>
          <p:cNvPr name="TextBox 18" id="18"/>
          <p:cNvSpPr txBox="true"/>
          <p:nvPr/>
        </p:nvSpPr>
        <p:spPr>
          <a:xfrm rot="0">
            <a:off x="10990290" y="2247150"/>
            <a:ext cx="7123191" cy="1102359"/>
          </a:xfrm>
          <a:prstGeom prst="rect">
            <a:avLst/>
          </a:prstGeom>
        </p:spPr>
        <p:txBody>
          <a:bodyPr anchor="t" rtlCol="false" tIns="0" lIns="0" bIns="0" rIns="0">
            <a:spAutoFit/>
          </a:bodyPr>
          <a:lstStyle/>
          <a:p>
            <a:pPr marL="669301" indent="-334650" lvl="1">
              <a:lnSpc>
                <a:spcPts val="4340"/>
              </a:lnSpc>
              <a:buFont typeface="Arial"/>
              <a:buChar char="•"/>
            </a:pPr>
            <a:r>
              <a:rPr lang="en-US" sz="3100">
                <a:solidFill>
                  <a:srgbClr val="FFFFFF"/>
                </a:solidFill>
                <a:latin typeface="Poppins Bold"/>
              </a:rPr>
              <a:t>Backend</a:t>
            </a:r>
            <a:r>
              <a:rPr lang="en-US" sz="3100">
                <a:solidFill>
                  <a:srgbClr val="FFFFFF"/>
                </a:solidFill>
                <a:latin typeface="Poppins"/>
              </a:rPr>
              <a:t> : Django</a:t>
            </a:r>
          </a:p>
          <a:p>
            <a:pPr>
              <a:lnSpc>
                <a:spcPts val="4340"/>
              </a:lnSpc>
            </a:pPr>
            <a:r>
              <a:rPr lang="en-US" sz="3100">
                <a:solidFill>
                  <a:srgbClr val="FFFFFF"/>
                </a:solidFill>
                <a:latin typeface="Poppins"/>
              </a:rPr>
              <a:t>                        </a:t>
            </a:r>
          </a:p>
        </p:txBody>
      </p:sp>
      <p:sp>
        <p:nvSpPr>
          <p:cNvPr name="TextBox 19" id="19"/>
          <p:cNvSpPr txBox="true"/>
          <p:nvPr/>
        </p:nvSpPr>
        <p:spPr>
          <a:xfrm rot="0">
            <a:off x="222489" y="2389055"/>
            <a:ext cx="7408545" cy="559434"/>
          </a:xfrm>
          <a:prstGeom prst="rect">
            <a:avLst/>
          </a:prstGeom>
        </p:spPr>
        <p:txBody>
          <a:bodyPr anchor="t" rtlCol="false" tIns="0" lIns="0" bIns="0" rIns="0">
            <a:spAutoFit/>
          </a:bodyPr>
          <a:lstStyle/>
          <a:p>
            <a:pPr marL="669301" indent="-334650" lvl="1">
              <a:lnSpc>
                <a:spcPts val="4340"/>
              </a:lnSpc>
              <a:buFont typeface="Arial"/>
              <a:buChar char="•"/>
            </a:pPr>
            <a:r>
              <a:rPr lang="en-US" sz="3100">
                <a:solidFill>
                  <a:srgbClr val="FFFDFF"/>
                </a:solidFill>
                <a:latin typeface="Poppins Bold"/>
              </a:rPr>
              <a:t>Frontend </a:t>
            </a:r>
            <a:r>
              <a:rPr lang="en-US" sz="3100">
                <a:solidFill>
                  <a:srgbClr val="FFFDFF"/>
                </a:solidFill>
                <a:latin typeface="Poppins"/>
              </a:rPr>
              <a:t>: HTML,   CSS,   JavaScript</a:t>
            </a:r>
          </a:p>
        </p:txBody>
      </p:sp>
      <p:sp>
        <p:nvSpPr>
          <p:cNvPr name="TextBox 20" id="20"/>
          <p:cNvSpPr txBox="true"/>
          <p:nvPr/>
        </p:nvSpPr>
        <p:spPr>
          <a:xfrm rot="0">
            <a:off x="6787046" y="5708170"/>
            <a:ext cx="4002048" cy="559434"/>
          </a:xfrm>
          <a:prstGeom prst="rect">
            <a:avLst/>
          </a:prstGeom>
        </p:spPr>
        <p:txBody>
          <a:bodyPr anchor="t" rtlCol="false" tIns="0" lIns="0" bIns="0" rIns="0">
            <a:spAutoFit/>
          </a:bodyPr>
          <a:lstStyle/>
          <a:p>
            <a:pPr marL="669301" indent="-334650" lvl="1">
              <a:lnSpc>
                <a:spcPts val="4340"/>
              </a:lnSpc>
              <a:buFont typeface="Arial"/>
              <a:buChar char="•"/>
            </a:pPr>
            <a:r>
              <a:rPr lang="en-US" sz="3100">
                <a:solidFill>
                  <a:srgbClr val="FFFFFF"/>
                </a:solidFill>
                <a:latin typeface="Poppins Bold"/>
              </a:rPr>
              <a:t>ML/DL Libraries</a:t>
            </a:r>
            <a:r>
              <a:rPr lang="en-US" sz="3100">
                <a:solidFill>
                  <a:srgbClr val="FFFFFF"/>
                </a:solidFill>
                <a:latin typeface="Poppins"/>
              </a:rPr>
              <a:t>:  </a:t>
            </a:r>
          </a:p>
        </p:txBody>
      </p:sp>
      <p:sp>
        <p:nvSpPr>
          <p:cNvPr name="TextBox 21" id="21"/>
          <p:cNvSpPr txBox="true"/>
          <p:nvPr/>
        </p:nvSpPr>
        <p:spPr>
          <a:xfrm rot="0">
            <a:off x="6427946" y="6283162"/>
            <a:ext cx="5432107" cy="559434"/>
          </a:xfrm>
          <a:prstGeom prst="rect">
            <a:avLst/>
          </a:prstGeom>
        </p:spPr>
        <p:txBody>
          <a:bodyPr anchor="t" rtlCol="false" tIns="0" lIns="0" bIns="0" rIns="0">
            <a:spAutoFit/>
          </a:bodyPr>
          <a:lstStyle/>
          <a:p>
            <a:pPr>
              <a:lnSpc>
                <a:spcPts val="4340"/>
              </a:lnSpc>
            </a:pPr>
            <a:r>
              <a:rPr lang="en-US" sz="3100">
                <a:solidFill>
                  <a:srgbClr val="FFFFFF"/>
                </a:solidFill>
                <a:latin typeface="Poppins"/>
              </a:rPr>
              <a:t>Tensorflow, Keras, Open-cv </a:t>
            </a:r>
          </a:p>
        </p:txBody>
      </p:sp>
      <p:pic>
        <p:nvPicPr>
          <p:cNvPr name="Picture 22" id="22"/>
          <p:cNvPicPr>
            <a:picLocks noChangeAspect="true"/>
          </p:cNvPicPr>
          <p:nvPr/>
        </p:nvPicPr>
        <p:blipFill>
          <a:blip r:embed="rId17"/>
          <a:srcRect l="0" t="0" r="2039" b="2039"/>
          <a:stretch>
            <a:fillRect/>
          </a:stretch>
        </p:blipFill>
        <p:spPr>
          <a:xfrm flipH="false" flipV="false" rot="0">
            <a:off x="-242818" y="8234618"/>
            <a:ext cx="3648680" cy="2052382"/>
          </a:xfrm>
          <a:prstGeom prst="rect">
            <a:avLst/>
          </a:prstGeom>
        </p:spPr>
      </p:pic>
      <p:pic>
        <p:nvPicPr>
          <p:cNvPr name="Picture 23" id="23"/>
          <p:cNvPicPr>
            <a:picLocks noChangeAspect="true"/>
          </p:cNvPicPr>
          <p:nvPr/>
        </p:nvPicPr>
        <p:blipFill>
          <a:blip r:embed="rId18"/>
          <a:srcRect l="16885" t="12379" r="544" b="64820"/>
          <a:stretch>
            <a:fillRect/>
          </a:stretch>
        </p:blipFill>
        <p:spPr>
          <a:xfrm flipH="false" flipV="false" rot="0">
            <a:off x="2961582" y="9039577"/>
            <a:ext cx="3093328" cy="854166"/>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9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16" t="0" r="9438" b="0"/>
          <a:stretch>
            <a:fillRect/>
          </a:stretch>
        </p:blipFill>
        <p:spPr>
          <a:xfrm flipH="false" flipV="false" rot="0">
            <a:off x="9974089" y="1947325"/>
            <a:ext cx="7285211" cy="3733328"/>
          </a:xfrm>
          <a:prstGeom prst="rect">
            <a:avLst/>
          </a:prstGeom>
        </p:spPr>
      </p:pic>
      <p:pic>
        <p:nvPicPr>
          <p:cNvPr name="Picture 3" id="3"/>
          <p:cNvPicPr>
            <a:picLocks noChangeAspect="true"/>
          </p:cNvPicPr>
          <p:nvPr/>
        </p:nvPicPr>
        <p:blipFill>
          <a:blip r:embed="rId3"/>
          <a:srcRect l="1503" t="0" r="0" b="0"/>
          <a:stretch>
            <a:fillRect/>
          </a:stretch>
        </p:blipFill>
        <p:spPr>
          <a:xfrm flipH="false" flipV="false" rot="0">
            <a:off x="1242431" y="1947325"/>
            <a:ext cx="6707098" cy="371167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5393103" y="6042603"/>
            <a:ext cx="7084933" cy="3962923"/>
          </a:xfrm>
          <a:prstGeom prst="rect">
            <a:avLst/>
          </a:prstGeom>
        </p:spPr>
      </p:pic>
      <p:sp>
        <p:nvSpPr>
          <p:cNvPr name="TextBox 5" id="5"/>
          <p:cNvSpPr txBox="true"/>
          <p:nvPr/>
        </p:nvSpPr>
        <p:spPr>
          <a:xfrm rot="0">
            <a:off x="5686216" y="327314"/>
            <a:ext cx="7237025" cy="1259898"/>
          </a:xfrm>
          <a:prstGeom prst="rect">
            <a:avLst/>
          </a:prstGeom>
        </p:spPr>
        <p:txBody>
          <a:bodyPr anchor="t" rtlCol="false" tIns="0" lIns="0" bIns="0" rIns="0">
            <a:spAutoFit/>
          </a:bodyPr>
          <a:lstStyle/>
          <a:p>
            <a:pPr>
              <a:lnSpc>
                <a:spcPts val="10297"/>
              </a:lnSpc>
              <a:spcBef>
                <a:spcPct val="0"/>
              </a:spcBef>
            </a:pPr>
            <a:r>
              <a:rPr lang="en-US" sz="7355">
                <a:solidFill>
                  <a:srgbClr val="FFFFFF"/>
                </a:solidFill>
                <a:latin typeface="DM Sans"/>
              </a:rPr>
              <a:t>Working Model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9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2191009" y="2241067"/>
            <a:ext cx="10324233" cy="5678328"/>
          </a:xfrm>
          <a:prstGeom prst="rect">
            <a:avLst/>
          </a:prstGeom>
        </p:spPr>
      </p:pic>
      <p:grpSp>
        <p:nvGrpSpPr>
          <p:cNvPr name="Group 3" id="3"/>
          <p:cNvGrpSpPr/>
          <p:nvPr/>
        </p:nvGrpSpPr>
        <p:grpSpPr>
          <a:xfrm rot="0">
            <a:off x="4857797" y="881482"/>
            <a:ext cx="666545" cy="66654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B4594"/>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552955" y="2931218"/>
            <a:ext cx="465586" cy="465586"/>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B4594"/>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9682240" y="2804186"/>
            <a:ext cx="465586" cy="465586"/>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B459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pic>
        <p:nvPicPr>
          <p:cNvPr name="Picture 12" id="12"/>
          <p:cNvPicPr>
            <a:picLocks noChangeAspect="true"/>
          </p:cNvPicPr>
          <p:nvPr/>
        </p:nvPicPr>
        <p:blipFill>
          <a:blip r:embed="rId4"/>
          <a:srcRect l="0" t="0" r="2039" b="2039"/>
          <a:stretch>
            <a:fillRect/>
          </a:stretch>
        </p:blipFill>
        <p:spPr>
          <a:xfrm flipH="false" flipV="false" rot="0">
            <a:off x="-242818" y="8234618"/>
            <a:ext cx="3648680" cy="2052382"/>
          </a:xfrm>
          <a:prstGeom prst="rect">
            <a:avLst/>
          </a:prstGeom>
        </p:spPr>
      </p:pic>
      <p:pic>
        <p:nvPicPr>
          <p:cNvPr name="Picture 13" id="13"/>
          <p:cNvPicPr>
            <a:picLocks noChangeAspect="true"/>
          </p:cNvPicPr>
          <p:nvPr/>
        </p:nvPicPr>
        <p:blipFill>
          <a:blip r:embed="rId5"/>
          <a:srcRect l="16885" t="12379" r="544" b="64820"/>
          <a:stretch>
            <a:fillRect/>
          </a:stretch>
        </p:blipFill>
        <p:spPr>
          <a:xfrm flipH="false" flipV="false" rot="0">
            <a:off x="2961582" y="9039577"/>
            <a:ext cx="3093328" cy="854166"/>
          </a:xfrm>
          <a:prstGeom prst="rect">
            <a:avLst/>
          </a:prstGeom>
        </p:spPr>
      </p:pic>
      <p:pic>
        <p:nvPicPr>
          <p:cNvPr name="Picture 14" id="14"/>
          <p:cNvPicPr>
            <a:picLocks noChangeAspect="true"/>
          </p:cNvPicPr>
          <p:nvPr/>
        </p:nvPicPr>
        <p:blipFill>
          <a:blip r:embed="rId6"/>
          <a:srcRect l="0" t="0" r="0" b="0"/>
          <a:stretch>
            <a:fillRect/>
          </a:stretch>
        </p:blipFill>
        <p:spPr>
          <a:xfrm flipH="false" flipV="false" rot="0">
            <a:off x="9427820" y="5070706"/>
            <a:ext cx="4852118" cy="3573426"/>
          </a:xfrm>
          <a:prstGeom prst="rect">
            <a:avLst/>
          </a:prstGeom>
        </p:spPr>
      </p:pic>
      <p:pic>
        <p:nvPicPr>
          <p:cNvPr name="Picture 15" id="15"/>
          <p:cNvPicPr>
            <a:picLocks noChangeAspect="true"/>
          </p:cNvPicPr>
          <p:nvPr/>
        </p:nvPicPr>
        <p:blipFill>
          <a:blip r:embed="rId7"/>
          <a:srcRect l="0" t="0" r="0" b="0"/>
          <a:stretch>
            <a:fillRect/>
          </a:stretch>
        </p:blipFill>
        <p:spPr>
          <a:xfrm flipH="false" flipV="false" rot="0">
            <a:off x="3798512" y="5070706"/>
            <a:ext cx="4728128" cy="3573426"/>
          </a:xfrm>
          <a:prstGeom prst="rect">
            <a:avLst/>
          </a:prstGeom>
        </p:spPr>
      </p:pic>
      <p:sp>
        <p:nvSpPr>
          <p:cNvPr name="TextBox 16" id="16"/>
          <p:cNvSpPr txBox="true"/>
          <p:nvPr/>
        </p:nvSpPr>
        <p:spPr>
          <a:xfrm rot="0">
            <a:off x="5800746" y="534669"/>
            <a:ext cx="7084431" cy="1226820"/>
          </a:xfrm>
          <a:prstGeom prst="rect">
            <a:avLst/>
          </a:prstGeom>
        </p:spPr>
        <p:txBody>
          <a:bodyPr anchor="t" rtlCol="false" tIns="0" lIns="0" bIns="0" rIns="0">
            <a:spAutoFit/>
          </a:bodyPr>
          <a:lstStyle/>
          <a:p>
            <a:pPr>
              <a:lnSpc>
                <a:spcPts val="10080"/>
              </a:lnSpc>
              <a:spcBef>
                <a:spcPct val="0"/>
              </a:spcBef>
            </a:pPr>
            <a:r>
              <a:rPr lang="en-US" sz="7200">
                <a:solidFill>
                  <a:srgbClr val="FFFFFF"/>
                </a:solidFill>
                <a:latin typeface="DM Sans"/>
              </a:rPr>
              <a:t>Model Accuracy</a:t>
            </a:r>
          </a:p>
        </p:txBody>
      </p:sp>
      <p:sp>
        <p:nvSpPr>
          <p:cNvPr name="TextBox 17" id="17"/>
          <p:cNvSpPr txBox="true"/>
          <p:nvPr/>
        </p:nvSpPr>
        <p:spPr>
          <a:xfrm rot="0">
            <a:off x="2202469" y="3453150"/>
            <a:ext cx="6662796" cy="1054100"/>
          </a:xfrm>
          <a:prstGeom prst="rect">
            <a:avLst/>
          </a:prstGeom>
        </p:spPr>
        <p:txBody>
          <a:bodyPr anchor="t" rtlCol="false" tIns="0" lIns="0" bIns="0" rIns="0">
            <a:spAutoFit/>
          </a:bodyPr>
          <a:lstStyle/>
          <a:p>
            <a:pPr>
              <a:lnSpc>
                <a:spcPts val="2800"/>
              </a:lnSpc>
            </a:pPr>
            <a:r>
              <a:rPr lang="en-US" sz="2000">
                <a:solidFill>
                  <a:srgbClr val="FFFFFF"/>
                </a:solidFill>
                <a:latin typeface="DM Sans"/>
              </a:rPr>
              <a:t>The SVM based model has been made with Intel optimized scikit-learn library.</a:t>
            </a:r>
          </a:p>
          <a:p>
            <a:pPr>
              <a:lnSpc>
                <a:spcPts val="2800"/>
              </a:lnSpc>
              <a:spcBef>
                <a:spcPct val="0"/>
              </a:spcBef>
            </a:pPr>
            <a:r>
              <a:rPr lang="en-US" sz="2000">
                <a:solidFill>
                  <a:srgbClr val="FFFFFF"/>
                </a:solidFill>
                <a:latin typeface="DM Sans"/>
              </a:rPr>
              <a:t>The model has an accuracy of 96.98%</a:t>
            </a:r>
          </a:p>
        </p:txBody>
      </p:sp>
      <p:sp>
        <p:nvSpPr>
          <p:cNvPr name="TextBox 18" id="18"/>
          <p:cNvSpPr txBox="true"/>
          <p:nvPr/>
        </p:nvSpPr>
        <p:spPr>
          <a:xfrm rot="0">
            <a:off x="10331754" y="3326118"/>
            <a:ext cx="6662796" cy="1406525"/>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DM Sans"/>
              </a:rPr>
              <a:t>The Tensorflow-based model is trained on Intel's DevCloud platform and has been deployed in a website using django framework. The model has an accuracy of 94.83%</a:t>
            </a:r>
          </a:p>
        </p:txBody>
      </p:sp>
      <p:sp>
        <p:nvSpPr>
          <p:cNvPr name="TextBox 19" id="19"/>
          <p:cNvSpPr txBox="true"/>
          <p:nvPr/>
        </p:nvSpPr>
        <p:spPr>
          <a:xfrm rot="0">
            <a:off x="2202469" y="2816414"/>
            <a:ext cx="6123442" cy="580390"/>
          </a:xfrm>
          <a:prstGeom prst="rect">
            <a:avLst/>
          </a:prstGeom>
        </p:spPr>
        <p:txBody>
          <a:bodyPr anchor="t" rtlCol="false" tIns="0" lIns="0" bIns="0" rIns="0">
            <a:spAutoFit/>
          </a:bodyPr>
          <a:lstStyle/>
          <a:p>
            <a:pPr>
              <a:lnSpc>
                <a:spcPts val="4759"/>
              </a:lnSpc>
              <a:spcBef>
                <a:spcPct val="0"/>
              </a:spcBef>
            </a:pPr>
            <a:r>
              <a:rPr lang="en-US" sz="3399">
                <a:solidFill>
                  <a:srgbClr val="FFFFFF"/>
                </a:solidFill>
                <a:latin typeface="DM Sans Bold"/>
              </a:rPr>
              <a:t>SVM-based model:</a:t>
            </a:r>
          </a:p>
        </p:txBody>
      </p:sp>
      <p:sp>
        <p:nvSpPr>
          <p:cNvPr name="TextBox 20" id="20"/>
          <p:cNvSpPr txBox="true"/>
          <p:nvPr/>
        </p:nvSpPr>
        <p:spPr>
          <a:xfrm rot="0">
            <a:off x="10331754" y="2689382"/>
            <a:ext cx="6193876" cy="580390"/>
          </a:xfrm>
          <a:prstGeom prst="rect">
            <a:avLst/>
          </a:prstGeom>
        </p:spPr>
        <p:txBody>
          <a:bodyPr anchor="t" rtlCol="false" tIns="0" lIns="0" bIns="0" rIns="0">
            <a:spAutoFit/>
          </a:bodyPr>
          <a:lstStyle/>
          <a:p>
            <a:pPr>
              <a:lnSpc>
                <a:spcPts val="4759"/>
              </a:lnSpc>
              <a:spcBef>
                <a:spcPct val="0"/>
              </a:spcBef>
            </a:pPr>
            <a:r>
              <a:rPr lang="en-US" sz="3399">
                <a:solidFill>
                  <a:srgbClr val="FFFFFF"/>
                </a:solidFill>
                <a:latin typeface="DM Sans Bold"/>
              </a:rPr>
              <a:t>Tensorflow-base model: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914"/>
        </a:solidFill>
      </p:bgPr>
    </p:bg>
    <p:spTree>
      <p:nvGrpSpPr>
        <p:cNvPr id="1" name=""/>
        <p:cNvGrpSpPr/>
        <p:nvPr/>
      </p:nvGrpSpPr>
      <p:grpSpPr>
        <a:xfrm>
          <a:off x="0" y="0"/>
          <a:ext cx="0" cy="0"/>
          <a:chOff x="0" y="0"/>
          <a:chExt cx="0" cy="0"/>
        </a:xfrm>
      </p:grpSpPr>
      <p:sp>
        <p:nvSpPr>
          <p:cNvPr name="TextBox 2" id="2"/>
          <p:cNvSpPr txBox="true"/>
          <p:nvPr/>
        </p:nvSpPr>
        <p:spPr>
          <a:xfrm rot="0">
            <a:off x="3129087" y="4858702"/>
            <a:ext cx="12029827" cy="493395"/>
          </a:xfrm>
          <a:prstGeom prst="rect">
            <a:avLst/>
          </a:prstGeom>
        </p:spPr>
        <p:txBody>
          <a:bodyPr anchor="t" rtlCol="false" tIns="0" lIns="0" bIns="0" rIns="0">
            <a:spAutoFit/>
          </a:bodyPr>
          <a:lstStyle/>
          <a:p>
            <a:pPr algn="ctr" marL="0" indent="0" lvl="0">
              <a:lnSpc>
                <a:spcPts val="4199"/>
              </a:lnSpc>
              <a:spcBef>
                <a:spcPct val="0"/>
              </a:spcBef>
            </a:pPr>
            <a:r>
              <a:rPr lang="en-US" sz="2799">
                <a:solidFill>
                  <a:srgbClr val="FFFFFF"/>
                </a:solidFill>
                <a:latin typeface="Open Sans"/>
              </a:rPr>
              <a:t>https://github.com/Ripan-Roy/deploy-enigma</a:t>
            </a:r>
          </a:p>
        </p:txBody>
      </p:sp>
      <p:sp>
        <p:nvSpPr>
          <p:cNvPr name="TextBox 3" id="3"/>
          <p:cNvSpPr txBox="true"/>
          <p:nvPr/>
        </p:nvSpPr>
        <p:spPr>
          <a:xfrm rot="0">
            <a:off x="1297666" y="2086175"/>
            <a:ext cx="15692667" cy="1457325"/>
          </a:xfrm>
          <a:prstGeom prst="rect">
            <a:avLst/>
          </a:prstGeom>
        </p:spPr>
        <p:txBody>
          <a:bodyPr anchor="t" rtlCol="false" tIns="0" lIns="0" bIns="0" rIns="0">
            <a:spAutoFit/>
          </a:bodyPr>
          <a:lstStyle/>
          <a:p>
            <a:pPr algn="ctr" marL="0" indent="0" lvl="0">
              <a:lnSpc>
                <a:spcPts val="11519"/>
              </a:lnSpc>
              <a:spcBef>
                <a:spcPct val="0"/>
              </a:spcBef>
            </a:pPr>
            <a:r>
              <a:rPr lang="en-US" sz="9600">
                <a:solidFill>
                  <a:srgbClr val="FFFFFF"/>
                </a:solidFill>
                <a:latin typeface="Open Sans Bold"/>
              </a:rPr>
              <a:t>GitHub Repo:</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50582"/>
            <a:ext cx="18243472" cy="10033909"/>
          </a:xfrm>
          <a:prstGeom prst="rect">
            <a:avLst/>
          </a:prstGeom>
        </p:spPr>
      </p:pic>
      <p:pic>
        <p:nvPicPr>
          <p:cNvPr name="Picture 5" id="5"/>
          <p:cNvPicPr>
            <a:picLocks noChangeAspect="true"/>
          </p:cNvPicPr>
          <p:nvPr/>
        </p:nvPicPr>
        <p:blipFill>
          <a:blip r:embed="rId4"/>
          <a:srcRect l="0" t="0" r="2039" b="2039"/>
          <a:stretch>
            <a:fillRect/>
          </a:stretch>
        </p:blipFill>
        <p:spPr>
          <a:xfrm flipH="false" flipV="false" rot="0">
            <a:off x="11809931" y="8232109"/>
            <a:ext cx="3648680" cy="2052382"/>
          </a:xfrm>
          <a:prstGeom prst="rect">
            <a:avLst/>
          </a:prstGeom>
        </p:spPr>
      </p:pic>
      <p:pic>
        <p:nvPicPr>
          <p:cNvPr name="Picture 6" id="6"/>
          <p:cNvPicPr>
            <a:picLocks noChangeAspect="true"/>
          </p:cNvPicPr>
          <p:nvPr/>
        </p:nvPicPr>
        <p:blipFill>
          <a:blip r:embed="rId5"/>
          <a:srcRect l="16885" t="12379" r="544" b="64820"/>
          <a:stretch>
            <a:fillRect/>
          </a:stretch>
        </p:blipFill>
        <p:spPr>
          <a:xfrm flipH="false" flipV="false" rot="0">
            <a:off x="15014331" y="9037068"/>
            <a:ext cx="3093328" cy="85416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DAFc-Fhrrec</dc:identifier>
  <dcterms:modified xsi:type="dcterms:W3CDTF">2011-08-01T06:04:30Z</dcterms:modified>
  <cp:revision>1</cp:revision>
  <dc:title>Copy of Imagine Cup Andromeda007</dc:title>
</cp:coreProperties>
</file>